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8"/>
  </p:notesMasterIdLst>
  <p:sldIdLst>
    <p:sldId id="256" r:id="rId2"/>
    <p:sldId id="257" r:id="rId3"/>
    <p:sldId id="267" r:id="rId4"/>
    <p:sldId id="266" r:id="rId5"/>
    <p:sldId id="258" r:id="rId6"/>
    <p:sldId id="274" r:id="rId7"/>
    <p:sldId id="263" r:id="rId8"/>
    <p:sldId id="270" r:id="rId9"/>
    <p:sldId id="284" r:id="rId10"/>
    <p:sldId id="271" r:id="rId11"/>
    <p:sldId id="283" r:id="rId12"/>
    <p:sldId id="279" r:id="rId13"/>
    <p:sldId id="280" r:id="rId14"/>
    <p:sldId id="281" r:id="rId15"/>
    <p:sldId id="282" r:id="rId16"/>
    <p:sldId id="276" r:id="rId17"/>
    <p:sldId id="287" r:id="rId18"/>
    <p:sldId id="288" r:id="rId19"/>
    <p:sldId id="275" r:id="rId20"/>
    <p:sldId id="260" r:id="rId21"/>
    <p:sldId id="259" r:id="rId22"/>
    <p:sldId id="264" r:id="rId23"/>
    <p:sldId id="262" r:id="rId24"/>
    <p:sldId id="265" r:id="rId25"/>
    <p:sldId id="285" r:id="rId26"/>
    <p:sldId id="28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E6CD71-8B95-28D5-D2CB-E26D611C2E22}" v="54" dt="2022-11-28T21:14:05.895"/>
    <p1510:client id="{0EEF785A-A82E-336C-C96D-457BE8AC6CD6}" v="96" dt="2022-11-28T19:50:55.853"/>
    <p1510:client id="{22A1255E-875B-6A8C-F8ED-D5506C348CFA}" v="36" dt="2022-11-28T22:12:49.300"/>
    <p1510:client id="{3EFD98E4-CBB1-4D16-9F0D-4429210DF9F8}" v="289" dt="2022-11-28T21:19:05.526"/>
    <p1510:client id="{49229519-BF74-8358-8055-7A1673F5D8E1}" v="109" dt="2022-11-28T18:50:03.819"/>
    <p1510:client id="{56474D4F-6DE3-C638-C041-E30F058F43D9}" v="73" dt="2022-11-28T22:21:44.597"/>
    <p1510:client id="{610EA36E-59C8-6666-8AEA-FA92E748369E}" v="139" dt="2022-11-28T22:17:00.040"/>
    <p1510:client id="{75E94592-5842-F6AC-53D9-8A145F48A6E5}" v="577" dt="2022-11-26T22:25:59.957"/>
    <p1510:client id="{A1BA8E04-D401-BF9F-5815-68C73FFDC3D4}" v="35" dt="2022-11-28T18:17:14.759"/>
    <p1510:client id="{B751D351-1003-4CBD-89CF-6EB975ED198E}" v="625" dt="2022-11-28T22:17:47.695"/>
    <p1510:client id="{CD506A9D-D9FD-3211-6B51-1515CE823FB4}" v="361" dt="2022-11-21T01:43:32.757"/>
    <p1510:client id="{F7EC8E97-7E27-2EA1-7AEF-7E12777ABAF7}" v="151" dt="2022-11-28T21:37:59.9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media/image1.jpeg>
</file>

<file path=ppt/media/image10.jpeg>
</file>

<file path=ppt/media/image11.png>
</file>

<file path=ppt/media/image12.png>
</file>

<file path=ppt/media/image13.jpeg>
</file>

<file path=ppt/media/image14.jpeg>
</file>

<file path=ppt/media/image15.jpeg>
</file>

<file path=ppt/media/image16.png>
</file>

<file path=ppt/media/image17.png>
</file>

<file path=ppt/media/image18.jpeg>
</file>

<file path=ppt/media/image19.png>
</file>

<file path=ppt/media/image2.png>
</file>

<file path=ppt/media/image20.png>
</file>

<file path=ppt/media/image21.jpeg>
</file>

<file path=ppt/media/image22.jpeg>
</file>

<file path=ppt/media/image23.jpeg>
</file>

<file path=ppt/media/image24.jpeg>
</file>

<file path=ppt/media/image25.png>
</file>

<file path=ppt/media/image26.png>
</file>

<file path=ppt/media/image27.jpeg>
</file>

<file path=ppt/media/image28.png>
</file>

<file path=ppt/media/image29.jpeg>
</file>

<file path=ppt/media/image3.png>
</file>

<file path=ppt/media/image30.png>
</file>

<file path=ppt/media/image31.jpe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22F0CD-B8B0-4460-ACAF-739242C9AF43}" type="datetimeFigureOut">
              <a:t>11/28/2022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A89E2E-0F45-497B-8A45-6BCB3CB5EBB5}" type="slidenum">
              <a:t>‹#›</a:t>
            </a:fld>
            <a:endParaRPr lang="en-US"/>
          </a:p>
        </p:txBody>
      </p:sp>
    </p:spTree>
    <p:extLst>
      <p:ext uri="{BB962C8B-B14F-4D97-AF65-F5344CB8AC3E}">
        <p14:creationId xmlns:p14="http://schemas.microsoft.com/office/powerpoint/2010/main" val="8843658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Jeromey</a:t>
            </a:r>
          </a:p>
        </p:txBody>
      </p:sp>
      <p:sp>
        <p:nvSpPr>
          <p:cNvPr id="4" name="Slide Number Placeholder 3"/>
          <p:cNvSpPr>
            <a:spLocks noGrp="1"/>
          </p:cNvSpPr>
          <p:nvPr>
            <p:ph type="sldNum" sz="quarter" idx="5"/>
          </p:nvPr>
        </p:nvSpPr>
        <p:spPr/>
        <p:txBody>
          <a:bodyPr/>
          <a:lstStyle/>
          <a:p>
            <a:fld id="{81A89E2E-0F45-497B-8A45-6BCB3CB5EBB5}" type="slidenum">
              <a:t>1</a:t>
            </a:fld>
            <a:endParaRPr lang="en-US"/>
          </a:p>
        </p:txBody>
      </p:sp>
    </p:spTree>
    <p:extLst>
      <p:ext uri="{BB962C8B-B14F-4D97-AF65-F5344CB8AC3E}">
        <p14:creationId xmlns:p14="http://schemas.microsoft.com/office/powerpoint/2010/main" val="25246575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sudersan</a:t>
            </a:r>
          </a:p>
        </p:txBody>
      </p:sp>
      <p:sp>
        <p:nvSpPr>
          <p:cNvPr id="4" name="Slide Number Placeholder 3"/>
          <p:cNvSpPr>
            <a:spLocks noGrp="1"/>
          </p:cNvSpPr>
          <p:nvPr>
            <p:ph type="sldNum" sz="quarter" idx="5"/>
          </p:nvPr>
        </p:nvSpPr>
        <p:spPr/>
        <p:txBody>
          <a:bodyPr/>
          <a:lstStyle/>
          <a:p>
            <a:fld id="{81A89E2E-0F45-497B-8A45-6BCB3CB5EBB5}" type="slidenum">
              <a:rPr lang="en-US"/>
              <a:t>9</a:t>
            </a:fld>
            <a:endParaRPr lang="en-US"/>
          </a:p>
        </p:txBody>
      </p:sp>
    </p:spTree>
    <p:extLst>
      <p:ext uri="{BB962C8B-B14F-4D97-AF65-F5344CB8AC3E}">
        <p14:creationId xmlns:p14="http://schemas.microsoft.com/office/powerpoint/2010/main" val="37485222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Ridhan</a:t>
            </a:r>
          </a:p>
        </p:txBody>
      </p:sp>
      <p:sp>
        <p:nvSpPr>
          <p:cNvPr id="4" name="Slide Number Placeholder 3"/>
          <p:cNvSpPr>
            <a:spLocks noGrp="1"/>
          </p:cNvSpPr>
          <p:nvPr>
            <p:ph type="sldNum" sz="quarter" idx="5"/>
          </p:nvPr>
        </p:nvSpPr>
        <p:spPr/>
        <p:txBody>
          <a:bodyPr/>
          <a:lstStyle/>
          <a:p>
            <a:fld id="{81A89E2E-0F45-497B-8A45-6BCB3CB5EBB5}" type="slidenum">
              <a:rPr lang="en-US"/>
              <a:t>10</a:t>
            </a:fld>
            <a:endParaRPr lang="en-US"/>
          </a:p>
        </p:txBody>
      </p:sp>
    </p:spTree>
    <p:extLst>
      <p:ext uri="{BB962C8B-B14F-4D97-AF65-F5344CB8AC3E}">
        <p14:creationId xmlns:p14="http://schemas.microsoft.com/office/powerpoint/2010/main" val="27810605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Ridhan</a:t>
            </a:r>
          </a:p>
        </p:txBody>
      </p:sp>
      <p:sp>
        <p:nvSpPr>
          <p:cNvPr id="4" name="Slide Number Placeholder 3"/>
          <p:cNvSpPr>
            <a:spLocks noGrp="1"/>
          </p:cNvSpPr>
          <p:nvPr>
            <p:ph type="sldNum" sz="quarter" idx="5"/>
          </p:nvPr>
        </p:nvSpPr>
        <p:spPr/>
        <p:txBody>
          <a:bodyPr/>
          <a:lstStyle/>
          <a:p>
            <a:fld id="{81A89E2E-0F45-497B-8A45-6BCB3CB5EBB5}" type="slidenum">
              <a:rPr lang="en-US"/>
              <a:t>11</a:t>
            </a:fld>
            <a:endParaRPr lang="en-US"/>
          </a:p>
        </p:txBody>
      </p:sp>
    </p:spTree>
    <p:extLst>
      <p:ext uri="{BB962C8B-B14F-4D97-AF65-F5344CB8AC3E}">
        <p14:creationId xmlns:p14="http://schemas.microsoft.com/office/powerpoint/2010/main" val="24182658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Ridhan</a:t>
            </a:r>
          </a:p>
        </p:txBody>
      </p:sp>
      <p:sp>
        <p:nvSpPr>
          <p:cNvPr id="4" name="Slide Number Placeholder 3"/>
          <p:cNvSpPr>
            <a:spLocks noGrp="1"/>
          </p:cNvSpPr>
          <p:nvPr>
            <p:ph type="sldNum" sz="quarter" idx="5"/>
          </p:nvPr>
        </p:nvSpPr>
        <p:spPr/>
        <p:txBody>
          <a:bodyPr/>
          <a:lstStyle/>
          <a:p>
            <a:fld id="{81A89E2E-0F45-497B-8A45-6BCB3CB5EBB5}" type="slidenum">
              <a:rPr lang="en-US"/>
              <a:t>12</a:t>
            </a:fld>
            <a:endParaRPr lang="en-US"/>
          </a:p>
        </p:txBody>
      </p:sp>
    </p:spTree>
    <p:extLst>
      <p:ext uri="{BB962C8B-B14F-4D97-AF65-F5344CB8AC3E}">
        <p14:creationId xmlns:p14="http://schemas.microsoft.com/office/powerpoint/2010/main" val="8272769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sudersan</a:t>
            </a:r>
          </a:p>
        </p:txBody>
      </p:sp>
      <p:sp>
        <p:nvSpPr>
          <p:cNvPr id="4" name="Slide Number Placeholder 3"/>
          <p:cNvSpPr>
            <a:spLocks noGrp="1"/>
          </p:cNvSpPr>
          <p:nvPr>
            <p:ph type="sldNum" sz="quarter" idx="5"/>
          </p:nvPr>
        </p:nvSpPr>
        <p:spPr/>
        <p:txBody>
          <a:bodyPr/>
          <a:lstStyle/>
          <a:p>
            <a:fld id="{81A89E2E-0F45-497B-8A45-6BCB3CB5EBB5}" type="slidenum">
              <a:rPr lang="en-US"/>
              <a:t>13</a:t>
            </a:fld>
            <a:endParaRPr lang="en-US"/>
          </a:p>
        </p:txBody>
      </p:sp>
    </p:spTree>
    <p:extLst>
      <p:ext uri="{BB962C8B-B14F-4D97-AF65-F5344CB8AC3E}">
        <p14:creationId xmlns:p14="http://schemas.microsoft.com/office/powerpoint/2010/main" val="11530475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Sudersan</a:t>
            </a:r>
          </a:p>
        </p:txBody>
      </p:sp>
      <p:sp>
        <p:nvSpPr>
          <p:cNvPr id="4" name="Slide Number Placeholder 3"/>
          <p:cNvSpPr>
            <a:spLocks noGrp="1"/>
          </p:cNvSpPr>
          <p:nvPr>
            <p:ph type="sldNum" sz="quarter" idx="5"/>
          </p:nvPr>
        </p:nvSpPr>
        <p:spPr/>
        <p:txBody>
          <a:bodyPr/>
          <a:lstStyle/>
          <a:p>
            <a:fld id="{81A89E2E-0F45-497B-8A45-6BCB3CB5EBB5}" type="slidenum">
              <a:rPr lang="en-US"/>
              <a:t>14</a:t>
            </a:fld>
            <a:endParaRPr lang="en-US"/>
          </a:p>
        </p:txBody>
      </p:sp>
    </p:spTree>
    <p:extLst>
      <p:ext uri="{BB962C8B-B14F-4D97-AF65-F5344CB8AC3E}">
        <p14:creationId xmlns:p14="http://schemas.microsoft.com/office/powerpoint/2010/main" val="41847475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Rishabh</a:t>
            </a:r>
          </a:p>
        </p:txBody>
      </p:sp>
      <p:sp>
        <p:nvSpPr>
          <p:cNvPr id="4" name="Slide Number Placeholder 3"/>
          <p:cNvSpPr>
            <a:spLocks noGrp="1"/>
          </p:cNvSpPr>
          <p:nvPr>
            <p:ph type="sldNum" sz="quarter" idx="5"/>
          </p:nvPr>
        </p:nvSpPr>
        <p:spPr/>
        <p:txBody>
          <a:bodyPr/>
          <a:lstStyle/>
          <a:p>
            <a:fld id="{81A89E2E-0F45-497B-8A45-6BCB3CB5EBB5}" type="slidenum">
              <a:rPr lang="en-US"/>
              <a:t>15</a:t>
            </a:fld>
            <a:endParaRPr lang="en-US"/>
          </a:p>
        </p:txBody>
      </p:sp>
    </p:spTree>
    <p:extLst>
      <p:ext uri="{BB962C8B-B14F-4D97-AF65-F5344CB8AC3E}">
        <p14:creationId xmlns:p14="http://schemas.microsoft.com/office/powerpoint/2010/main" val="10880026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Rishabh</a:t>
            </a:r>
          </a:p>
        </p:txBody>
      </p:sp>
      <p:sp>
        <p:nvSpPr>
          <p:cNvPr id="4" name="Slide Number Placeholder 3"/>
          <p:cNvSpPr>
            <a:spLocks noGrp="1"/>
          </p:cNvSpPr>
          <p:nvPr>
            <p:ph type="sldNum" sz="quarter" idx="5"/>
          </p:nvPr>
        </p:nvSpPr>
        <p:spPr/>
        <p:txBody>
          <a:bodyPr/>
          <a:lstStyle/>
          <a:p>
            <a:fld id="{81A89E2E-0F45-497B-8A45-6BCB3CB5EBB5}" type="slidenum">
              <a:rPr lang="en-US"/>
              <a:t>17</a:t>
            </a:fld>
            <a:endParaRPr lang="en-US"/>
          </a:p>
        </p:txBody>
      </p:sp>
    </p:spTree>
    <p:extLst>
      <p:ext uri="{BB962C8B-B14F-4D97-AF65-F5344CB8AC3E}">
        <p14:creationId xmlns:p14="http://schemas.microsoft.com/office/powerpoint/2010/main" val="1205194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Rishabh</a:t>
            </a:r>
          </a:p>
        </p:txBody>
      </p:sp>
      <p:sp>
        <p:nvSpPr>
          <p:cNvPr id="4" name="Slide Number Placeholder 3"/>
          <p:cNvSpPr>
            <a:spLocks noGrp="1"/>
          </p:cNvSpPr>
          <p:nvPr>
            <p:ph type="sldNum" sz="quarter" idx="5"/>
          </p:nvPr>
        </p:nvSpPr>
        <p:spPr/>
        <p:txBody>
          <a:bodyPr/>
          <a:lstStyle/>
          <a:p>
            <a:fld id="{81A89E2E-0F45-497B-8A45-6BCB3CB5EBB5}" type="slidenum">
              <a:rPr lang="en-US"/>
              <a:t>18</a:t>
            </a:fld>
            <a:endParaRPr lang="en-US"/>
          </a:p>
        </p:txBody>
      </p:sp>
    </p:spTree>
    <p:extLst>
      <p:ext uri="{BB962C8B-B14F-4D97-AF65-F5344CB8AC3E}">
        <p14:creationId xmlns:p14="http://schemas.microsoft.com/office/powerpoint/2010/main" val="32907235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Rishabh</a:t>
            </a:r>
          </a:p>
        </p:txBody>
      </p:sp>
      <p:sp>
        <p:nvSpPr>
          <p:cNvPr id="4" name="Slide Number Placeholder 3"/>
          <p:cNvSpPr>
            <a:spLocks noGrp="1"/>
          </p:cNvSpPr>
          <p:nvPr>
            <p:ph type="sldNum" sz="quarter" idx="5"/>
          </p:nvPr>
        </p:nvSpPr>
        <p:spPr/>
        <p:txBody>
          <a:bodyPr/>
          <a:lstStyle/>
          <a:p>
            <a:fld id="{81A89E2E-0F45-497B-8A45-6BCB3CB5EBB5}" type="slidenum">
              <a:rPr lang="en-US"/>
              <a:t>16</a:t>
            </a:fld>
            <a:endParaRPr lang="en-US"/>
          </a:p>
        </p:txBody>
      </p:sp>
    </p:spTree>
    <p:extLst>
      <p:ext uri="{BB962C8B-B14F-4D97-AF65-F5344CB8AC3E}">
        <p14:creationId xmlns:p14="http://schemas.microsoft.com/office/powerpoint/2010/main" val="125534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Jeormey</a:t>
            </a:r>
          </a:p>
        </p:txBody>
      </p:sp>
      <p:sp>
        <p:nvSpPr>
          <p:cNvPr id="4" name="Slide Number Placeholder 3"/>
          <p:cNvSpPr>
            <a:spLocks noGrp="1"/>
          </p:cNvSpPr>
          <p:nvPr>
            <p:ph type="sldNum" sz="quarter" idx="5"/>
          </p:nvPr>
        </p:nvSpPr>
        <p:spPr/>
        <p:txBody>
          <a:bodyPr/>
          <a:lstStyle/>
          <a:p>
            <a:fld id="{81A89E2E-0F45-497B-8A45-6BCB3CB5EBB5}" type="slidenum">
              <a:t>2</a:t>
            </a:fld>
            <a:endParaRPr lang="en-US"/>
          </a:p>
        </p:txBody>
      </p:sp>
    </p:spTree>
    <p:extLst>
      <p:ext uri="{BB962C8B-B14F-4D97-AF65-F5344CB8AC3E}">
        <p14:creationId xmlns:p14="http://schemas.microsoft.com/office/powerpoint/2010/main" val="30734621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Rishabh</a:t>
            </a:r>
          </a:p>
        </p:txBody>
      </p:sp>
      <p:sp>
        <p:nvSpPr>
          <p:cNvPr id="4" name="Slide Number Placeholder 3"/>
          <p:cNvSpPr>
            <a:spLocks noGrp="1"/>
          </p:cNvSpPr>
          <p:nvPr>
            <p:ph type="sldNum" sz="quarter" idx="5"/>
          </p:nvPr>
        </p:nvSpPr>
        <p:spPr/>
        <p:txBody>
          <a:bodyPr/>
          <a:lstStyle/>
          <a:p>
            <a:fld id="{81A89E2E-0F45-497B-8A45-6BCB3CB5EBB5}" type="slidenum">
              <a:rPr lang="en-US"/>
              <a:t>17</a:t>
            </a:fld>
            <a:endParaRPr lang="en-US"/>
          </a:p>
        </p:txBody>
      </p:sp>
    </p:spTree>
    <p:extLst>
      <p:ext uri="{BB962C8B-B14F-4D97-AF65-F5344CB8AC3E}">
        <p14:creationId xmlns:p14="http://schemas.microsoft.com/office/powerpoint/2010/main" val="34905769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sudersan</a:t>
            </a:r>
          </a:p>
        </p:txBody>
      </p:sp>
      <p:sp>
        <p:nvSpPr>
          <p:cNvPr id="4" name="Slide Number Placeholder 3"/>
          <p:cNvSpPr>
            <a:spLocks noGrp="1"/>
          </p:cNvSpPr>
          <p:nvPr>
            <p:ph type="sldNum" sz="quarter" idx="5"/>
          </p:nvPr>
        </p:nvSpPr>
        <p:spPr/>
        <p:txBody>
          <a:bodyPr/>
          <a:lstStyle/>
          <a:p>
            <a:fld id="{81A89E2E-0F45-497B-8A45-6BCB3CB5EBB5}" type="slidenum">
              <a:rPr lang="en-US"/>
              <a:t>19</a:t>
            </a:fld>
            <a:endParaRPr lang="en-US"/>
          </a:p>
        </p:txBody>
      </p:sp>
    </p:spTree>
    <p:extLst>
      <p:ext uri="{BB962C8B-B14F-4D97-AF65-F5344CB8AC3E}">
        <p14:creationId xmlns:p14="http://schemas.microsoft.com/office/powerpoint/2010/main" val="14873426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everyone</a:t>
            </a:r>
          </a:p>
        </p:txBody>
      </p:sp>
      <p:sp>
        <p:nvSpPr>
          <p:cNvPr id="4" name="Slide Number Placeholder 3"/>
          <p:cNvSpPr>
            <a:spLocks noGrp="1"/>
          </p:cNvSpPr>
          <p:nvPr>
            <p:ph type="sldNum" sz="quarter" idx="5"/>
          </p:nvPr>
        </p:nvSpPr>
        <p:spPr/>
        <p:txBody>
          <a:bodyPr/>
          <a:lstStyle/>
          <a:p>
            <a:fld id="{81A89E2E-0F45-497B-8A45-6BCB3CB5EBB5}" type="slidenum">
              <a:rPr lang="en-US"/>
              <a:t>22</a:t>
            </a:fld>
            <a:endParaRPr lang="en-US"/>
          </a:p>
        </p:txBody>
      </p:sp>
    </p:spTree>
    <p:extLst>
      <p:ext uri="{BB962C8B-B14F-4D97-AF65-F5344CB8AC3E}">
        <p14:creationId xmlns:p14="http://schemas.microsoft.com/office/powerpoint/2010/main" val="19813582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Rishabh</a:t>
            </a:r>
          </a:p>
        </p:txBody>
      </p:sp>
      <p:sp>
        <p:nvSpPr>
          <p:cNvPr id="4" name="Slide Number Placeholder 3"/>
          <p:cNvSpPr>
            <a:spLocks noGrp="1"/>
          </p:cNvSpPr>
          <p:nvPr>
            <p:ph type="sldNum" sz="quarter" idx="5"/>
          </p:nvPr>
        </p:nvSpPr>
        <p:spPr/>
        <p:txBody>
          <a:bodyPr/>
          <a:lstStyle/>
          <a:p>
            <a:fld id="{81A89E2E-0F45-497B-8A45-6BCB3CB5EBB5}" type="slidenum">
              <a:rPr lang="en-US"/>
              <a:t>23</a:t>
            </a:fld>
            <a:endParaRPr lang="en-US"/>
          </a:p>
        </p:txBody>
      </p:sp>
    </p:spTree>
    <p:extLst>
      <p:ext uri="{BB962C8B-B14F-4D97-AF65-F5344CB8AC3E}">
        <p14:creationId xmlns:p14="http://schemas.microsoft.com/office/powerpoint/2010/main" val="40074748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81A89E2E-0F45-497B-8A45-6BCB3CB5EBB5}" type="slidenum">
              <a:rPr lang="en-US"/>
              <a:t>24</a:t>
            </a:fld>
            <a:endParaRPr lang="en-US"/>
          </a:p>
        </p:txBody>
      </p:sp>
    </p:spTree>
    <p:extLst>
      <p:ext uri="{BB962C8B-B14F-4D97-AF65-F5344CB8AC3E}">
        <p14:creationId xmlns:p14="http://schemas.microsoft.com/office/powerpoint/2010/main" val="3208019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Jeromey</a:t>
            </a:r>
          </a:p>
        </p:txBody>
      </p:sp>
      <p:sp>
        <p:nvSpPr>
          <p:cNvPr id="4" name="Slide Number Placeholder 3"/>
          <p:cNvSpPr>
            <a:spLocks noGrp="1"/>
          </p:cNvSpPr>
          <p:nvPr>
            <p:ph type="sldNum" sz="quarter" idx="5"/>
          </p:nvPr>
        </p:nvSpPr>
        <p:spPr/>
        <p:txBody>
          <a:bodyPr/>
          <a:lstStyle/>
          <a:p>
            <a:fld id="{81A89E2E-0F45-497B-8A45-6BCB3CB5EBB5}" type="slidenum">
              <a:t>3</a:t>
            </a:fld>
            <a:endParaRPr lang="en-US"/>
          </a:p>
        </p:txBody>
      </p:sp>
    </p:spTree>
    <p:extLst>
      <p:ext uri="{BB962C8B-B14F-4D97-AF65-F5344CB8AC3E}">
        <p14:creationId xmlns:p14="http://schemas.microsoft.com/office/powerpoint/2010/main" val="3207869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Jeromey</a:t>
            </a:r>
          </a:p>
        </p:txBody>
      </p:sp>
      <p:sp>
        <p:nvSpPr>
          <p:cNvPr id="4" name="Slide Number Placeholder 3"/>
          <p:cNvSpPr>
            <a:spLocks noGrp="1"/>
          </p:cNvSpPr>
          <p:nvPr>
            <p:ph type="sldNum" sz="quarter" idx="5"/>
          </p:nvPr>
        </p:nvSpPr>
        <p:spPr/>
        <p:txBody>
          <a:bodyPr/>
          <a:lstStyle/>
          <a:p>
            <a:fld id="{81A89E2E-0F45-497B-8A45-6BCB3CB5EBB5}" type="slidenum">
              <a:t>4</a:t>
            </a:fld>
            <a:endParaRPr lang="en-US"/>
          </a:p>
        </p:txBody>
      </p:sp>
    </p:spTree>
    <p:extLst>
      <p:ext uri="{BB962C8B-B14F-4D97-AF65-F5344CB8AC3E}">
        <p14:creationId xmlns:p14="http://schemas.microsoft.com/office/powerpoint/2010/main" val="28502638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Sudershan</a:t>
            </a:r>
          </a:p>
        </p:txBody>
      </p:sp>
      <p:sp>
        <p:nvSpPr>
          <p:cNvPr id="4" name="Slide Number Placeholder 3"/>
          <p:cNvSpPr>
            <a:spLocks noGrp="1"/>
          </p:cNvSpPr>
          <p:nvPr>
            <p:ph type="sldNum" sz="quarter" idx="5"/>
          </p:nvPr>
        </p:nvSpPr>
        <p:spPr/>
        <p:txBody>
          <a:bodyPr/>
          <a:lstStyle/>
          <a:p>
            <a:fld id="{81A89E2E-0F45-497B-8A45-6BCB3CB5EBB5}" type="slidenum">
              <a:t>5</a:t>
            </a:fld>
            <a:endParaRPr lang="en-US"/>
          </a:p>
        </p:txBody>
      </p:sp>
    </p:spTree>
    <p:extLst>
      <p:ext uri="{BB962C8B-B14F-4D97-AF65-F5344CB8AC3E}">
        <p14:creationId xmlns:p14="http://schemas.microsoft.com/office/powerpoint/2010/main" val="4651257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Jeromey </a:t>
            </a:r>
            <a:r>
              <a:rPr lang="en-US" err="1">
                <a:cs typeface="Calibri"/>
              </a:rPr>
              <a:t>january</a:t>
            </a:r>
            <a:r>
              <a:rPr lang="en-US">
                <a:cs typeface="Calibri"/>
              </a:rPr>
              <a:t> to latest day. January 1st to November 23rd. </a:t>
            </a:r>
            <a:r>
              <a:rPr lang="en-US" err="1">
                <a:cs typeface="Calibri"/>
              </a:rPr>
              <a:t>Dataframe</a:t>
            </a:r>
            <a:r>
              <a:rPr lang="en-US">
                <a:cs typeface="Calibri"/>
              </a:rPr>
              <a:t> - Converted to csv cleaned all the unnecessary columns overall the number of rows was 2million but reduced to 300000</a:t>
            </a:r>
          </a:p>
        </p:txBody>
      </p:sp>
      <p:sp>
        <p:nvSpPr>
          <p:cNvPr id="4" name="Slide Number Placeholder 3"/>
          <p:cNvSpPr>
            <a:spLocks noGrp="1"/>
          </p:cNvSpPr>
          <p:nvPr>
            <p:ph type="sldNum" sz="quarter" idx="5"/>
          </p:nvPr>
        </p:nvSpPr>
        <p:spPr/>
        <p:txBody>
          <a:bodyPr/>
          <a:lstStyle/>
          <a:p>
            <a:fld id="{81A89E2E-0F45-497B-8A45-6BCB3CB5EBB5}" type="slidenum">
              <a:rPr lang="en-US"/>
              <a:t>6</a:t>
            </a:fld>
            <a:endParaRPr lang="en-US"/>
          </a:p>
        </p:txBody>
      </p:sp>
    </p:spTree>
    <p:extLst>
      <p:ext uri="{BB962C8B-B14F-4D97-AF65-F5344CB8AC3E}">
        <p14:creationId xmlns:p14="http://schemas.microsoft.com/office/powerpoint/2010/main" val="644680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Jeromey</a:t>
            </a:r>
          </a:p>
        </p:txBody>
      </p:sp>
      <p:sp>
        <p:nvSpPr>
          <p:cNvPr id="4" name="Slide Number Placeholder 3"/>
          <p:cNvSpPr>
            <a:spLocks noGrp="1"/>
          </p:cNvSpPr>
          <p:nvPr>
            <p:ph type="sldNum" sz="quarter" idx="5"/>
          </p:nvPr>
        </p:nvSpPr>
        <p:spPr/>
        <p:txBody>
          <a:bodyPr/>
          <a:lstStyle/>
          <a:p>
            <a:fld id="{81A89E2E-0F45-497B-8A45-6BCB3CB5EBB5}" type="slidenum">
              <a:rPr lang="en-US"/>
              <a:t>18</a:t>
            </a:fld>
            <a:endParaRPr lang="en-US"/>
          </a:p>
        </p:txBody>
      </p:sp>
    </p:spTree>
    <p:extLst>
      <p:ext uri="{BB962C8B-B14F-4D97-AF65-F5344CB8AC3E}">
        <p14:creationId xmlns:p14="http://schemas.microsoft.com/office/powerpoint/2010/main" val="2237932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Jeromey</a:t>
            </a:r>
          </a:p>
        </p:txBody>
      </p:sp>
      <p:sp>
        <p:nvSpPr>
          <p:cNvPr id="4" name="Slide Number Placeholder 3"/>
          <p:cNvSpPr>
            <a:spLocks noGrp="1"/>
          </p:cNvSpPr>
          <p:nvPr>
            <p:ph type="sldNum" sz="quarter" idx="5"/>
          </p:nvPr>
        </p:nvSpPr>
        <p:spPr/>
        <p:txBody>
          <a:bodyPr/>
          <a:lstStyle/>
          <a:p>
            <a:fld id="{81A89E2E-0F45-497B-8A45-6BCB3CB5EBB5}" type="slidenum">
              <a:rPr lang="en-US"/>
              <a:t>7</a:t>
            </a:fld>
            <a:endParaRPr lang="en-US"/>
          </a:p>
        </p:txBody>
      </p:sp>
    </p:spTree>
    <p:extLst>
      <p:ext uri="{BB962C8B-B14F-4D97-AF65-F5344CB8AC3E}">
        <p14:creationId xmlns:p14="http://schemas.microsoft.com/office/powerpoint/2010/main" val="15490132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Sudershan</a:t>
            </a:r>
          </a:p>
        </p:txBody>
      </p:sp>
      <p:sp>
        <p:nvSpPr>
          <p:cNvPr id="4" name="Slide Number Placeholder 3"/>
          <p:cNvSpPr>
            <a:spLocks noGrp="1"/>
          </p:cNvSpPr>
          <p:nvPr>
            <p:ph type="sldNum" sz="quarter" idx="5"/>
          </p:nvPr>
        </p:nvSpPr>
        <p:spPr/>
        <p:txBody>
          <a:bodyPr/>
          <a:lstStyle/>
          <a:p>
            <a:fld id="{81A89E2E-0F45-497B-8A45-6BCB3CB5EBB5}" type="slidenum">
              <a:rPr lang="en-US"/>
              <a:t>8</a:t>
            </a:fld>
            <a:endParaRPr lang="en-US"/>
          </a:p>
        </p:txBody>
      </p:sp>
    </p:spTree>
    <p:extLst>
      <p:ext uri="{BB962C8B-B14F-4D97-AF65-F5344CB8AC3E}">
        <p14:creationId xmlns:p14="http://schemas.microsoft.com/office/powerpoint/2010/main" val="2785133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7403386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2692807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828549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4034141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14236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11/28/2022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2738783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11/28/2022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6715561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9284023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81791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4509A250-FF31-4206-8172-F9D3106AACB1}" type="datetimeFigureOut">
              <a:rPr lang="en-US" dirty="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602489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7070252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96027F-7875-4030-9381-8BD8C4F21935}" type="datetimeFigureOut">
              <a:rPr lang="en-US" dirty="0"/>
              <a:t>11/28/2022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003437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96027F-7875-4030-9381-8BD8C4F21935}" type="datetimeFigureOut">
              <a:rPr lang="en-US" dirty="0"/>
              <a:t>11/28/2022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350567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11/28/2022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7146088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11/28/2022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563676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11/28/2022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5565109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0825986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11/28/2022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a:p>
        </p:txBody>
      </p:sp>
    </p:spTree>
    <p:extLst>
      <p:ext uri="{BB962C8B-B14F-4D97-AF65-F5344CB8AC3E}">
        <p14:creationId xmlns:p14="http://schemas.microsoft.com/office/powerpoint/2010/main" val="123758296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8" Type="http://schemas.openxmlformats.org/officeDocument/2006/relationships/image" Target="../media/image23.jpe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netivist.org/debate/crime-statistics-rate" TargetMode="External"/><Relationship Id="rId5" Type="http://schemas.openxmlformats.org/officeDocument/2006/relationships/image" Target="../media/image8.jpeg"/><Relationship Id="rId4" Type="http://schemas.openxmlformats.org/officeDocument/2006/relationships/hyperlink" Target="https://sitn.hms.harvard.edu/seminars/2013/extreme-weather-causes-effects-and-connections-with-climate/"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ux.stackexchange.com/questions/72070/which-symbol-is-best-interpreted-as-describing-a-social-interaction"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hyperlink" Target="https://uta.pressbooks.pub/industrialengineeringintro/chapter/what-is-problem-solving/"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researchgate.net/publication/350054152_CRIME_IS_A_RESULT_OF_SOCIAL_AND_ENVIRONMENTAL_FACTORS_AND_NOT_ON_BIOLOGICAL_FACTORS"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www.frontiersin.org/articles/10.3389/fams.2018.00013/full" TargetMode="External"/></Relationships>
</file>

<file path=ppt/slides/_rels/slide26.xml.rels><?xml version="1.0" encoding="UTF-8" standalone="yes"?>
<Relationships xmlns="http://schemas.openxmlformats.org/package/2006/relationships"><Relationship Id="rId8" Type="http://schemas.openxmlformats.org/officeDocument/2006/relationships/image" Target="../media/image31.jpe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hyperlink" Target="https://creativecommons.org/licenses/by-nc/3.0/" TargetMode="External"/><Relationship Id="rId4" Type="http://schemas.openxmlformats.org/officeDocument/2006/relationships/image" Target="../media/image2.png"/><Relationship Id="rId9" Type="http://schemas.openxmlformats.org/officeDocument/2006/relationships/hyperlink" Target="https://www.flickr.com/photos/41694433@N08/8607656001" TargetMode="External"/></Relationships>
</file>

<file path=ppt/slides/_rels/slide3.xml.rels><?xml version="1.0" encoding="UTF-8" standalone="yes"?>
<Relationships xmlns="http://schemas.openxmlformats.org/package/2006/relationships"><Relationship Id="rId8" Type="http://schemas.openxmlformats.org/officeDocument/2006/relationships/hyperlink" Target="https://www.heart-resources.org/reading_pack/urban-health-reading-pack-b-improving-population-health-strategies-inter-sectoral-action/urban-health-reading-pack-b-figure-1/" TargetMode="External"/><Relationship Id="rId3" Type="http://schemas.openxmlformats.org/officeDocument/2006/relationships/image" Target="../media/image2.png"/><Relationship Id="rId7"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www.policyprescriptions.org/social-determinants-of-health-in-medicaid/" TargetMode="External"/><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www.developereconomics.com/api-management-tools-how-to-find-the-one-for-you/"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s://fr.vikidia.org/wiki/Twitter" TargetMode="Externa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technofaq.org/posts/2017/09/5-ways-technology-can-boost-your-productivity/"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0" name="Picture 19">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2" name="Oval 21">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4" name="Picture 23">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6" name="Picture 25">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8" name="Rectangle 27">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5" descr="Background pattern&#10;&#10;Description automatically generated">
            <a:extLst>
              <a:ext uri="{FF2B5EF4-FFF2-40B4-BE49-F238E27FC236}">
                <a16:creationId xmlns:a16="http://schemas.microsoft.com/office/drawing/2014/main" id="{94629104-C32F-2469-E76E-1A2CBBD8B35E}"/>
              </a:ext>
            </a:extLst>
          </p:cNvPr>
          <p:cNvPicPr>
            <a:picLocks noChangeAspect="1"/>
          </p:cNvPicPr>
          <p:nvPr/>
        </p:nvPicPr>
        <p:blipFill rotWithShape="1">
          <a:blip r:embed="rId8"/>
          <a:srcRect t="7865" b="7865"/>
          <a:stretch/>
        </p:blipFill>
        <p:spPr>
          <a:xfrm>
            <a:off x="20" y="10"/>
            <a:ext cx="12191980" cy="6857990"/>
          </a:xfrm>
          <a:prstGeom prst="rect">
            <a:avLst/>
          </a:prstGeom>
        </p:spPr>
      </p:pic>
      <p:sp>
        <p:nvSpPr>
          <p:cNvPr id="30" name="Rectangle 29">
            <a:extLst>
              <a:ext uri="{FF2B5EF4-FFF2-40B4-BE49-F238E27FC236}">
                <a16:creationId xmlns:a16="http://schemas.microsoft.com/office/drawing/2014/main" id="{8D489E29-742E-4D34-AB08-CE3217805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053153" y="1320127"/>
            <a:ext cx="4812846" cy="4195481"/>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09020E-F455-E944-BBDA-1052D6751E5E}"/>
              </a:ext>
            </a:extLst>
          </p:cNvPr>
          <p:cNvSpPr>
            <a:spLocks noGrp="1"/>
          </p:cNvSpPr>
          <p:nvPr>
            <p:ph type="ctrTitle"/>
          </p:nvPr>
        </p:nvSpPr>
        <p:spPr>
          <a:xfrm>
            <a:off x="6374887" y="1641860"/>
            <a:ext cx="4204298" cy="1034728"/>
          </a:xfrm>
        </p:spPr>
        <p:txBody>
          <a:bodyPr vert="horz" lIns="91440" tIns="45720" rIns="91440" bIns="45720" rtlCol="0" anchor="t">
            <a:normAutofit/>
          </a:bodyPr>
          <a:lstStyle/>
          <a:p>
            <a:r>
              <a:rPr lang="en-US" sz="2800"/>
              <a:t>Crime and Environmental Factors </a:t>
            </a:r>
          </a:p>
        </p:txBody>
      </p:sp>
      <p:sp>
        <p:nvSpPr>
          <p:cNvPr id="3" name="Subtitle 2">
            <a:extLst>
              <a:ext uri="{FF2B5EF4-FFF2-40B4-BE49-F238E27FC236}">
                <a16:creationId xmlns:a16="http://schemas.microsoft.com/office/drawing/2014/main" id="{86318183-B2C7-364B-BD06-B3B9F040F805}"/>
              </a:ext>
            </a:extLst>
          </p:cNvPr>
          <p:cNvSpPr>
            <a:spLocks noGrp="1"/>
          </p:cNvSpPr>
          <p:nvPr>
            <p:ph type="subTitle" idx="1"/>
          </p:nvPr>
        </p:nvSpPr>
        <p:spPr>
          <a:xfrm>
            <a:off x="6374886" y="2809812"/>
            <a:ext cx="4169380" cy="2384064"/>
          </a:xfrm>
        </p:spPr>
        <p:txBody>
          <a:bodyPr vert="horz" lIns="91440" tIns="45720" rIns="91440" bIns="45720" rtlCol="0">
            <a:normAutofit/>
          </a:bodyPr>
          <a:lstStyle/>
          <a:p>
            <a:pPr marL="285750" indent="-285750">
              <a:buFont typeface="Wingdings 3" charset="2"/>
              <a:buChar char=""/>
            </a:pPr>
            <a:r>
              <a:rPr lang="en-US" sz="1800">
                <a:solidFill>
                  <a:schemeClr val="tx1"/>
                </a:solidFill>
              </a:rPr>
              <a:t>SRI SUDERSAN</a:t>
            </a:r>
          </a:p>
          <a:p>
            <a:pPr marL="285750" indent="-285750">
              <a:buFont typeface="Wingdings 3" charset="2"/>
              <a:buChar char=""/>
            </a:pPr>
            <a:r>
              <a:rPr lang="en-US" sz="1800">
                <a:solidFill>
                  <a:schemeClr val="tx1"/>
                </a:solidFill>
              </a:rPr>
              <a:t>RisHabH </a:t>
            </a:r>
          </a:p>
          <a:p>
            <a:pPr marL="285750" indent="-285750">
              <a:buFont typeface="Wingdings 3" charset="2"/>
              <a:buChar char=""/>
            </a:pPr>
            <a:r>
              <a:rPr lang="en-US" sz="1800">
                <a:solidFill>
                  <a:schemeClr val="tx1"/>
                </a:solidFill>
              </a:rPr>
              <a:t>Ridhan</a:t>
            </a:r>
          </a:p>
          <a:p>
            <a:pPr marL="285750" indent="-285750">
              <a:buFont typeface="Wingdings 3" charset="2"/>
              <a:buChar char=""/>
            </a:pPr>
            <a:r>
              <a:rPr lang="en-US" sz="1800">
                <a:solidFill>
                  <a:schemeClr val="tx1"/>
                </a:solidFill>
              </a:rPr>
              <a:t>Jeromey</a:t>
            </a:r>
          </a:p>
        </p:txBody>
      </p:sp>
    </p:spTree>
    <p:extLst>
      <p:ext uri="{BB962C8B-B14F-4D97-AF65-F5344CB8AC3E}">
        <p14:creationId xmlns:p14="http://schemas.microsoft.com/office/powerpoint/2010/main" val="831070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78" name="Picture 2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9" name="Picture 3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80" name="Oval 3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81" name="Picture 3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82" name="Picture 3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83" name="Rectangle 3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extBox 1">
            <a:extLst>
              <a:ext uri="{FF2B5EF4-FFF2-40B4-BE49-F238E27FC236}">
                <a16:creationId xmlns:a16="http://schemas.microsoft.com/office/drawing/2014/main" id="{EC816F31-A175-D118-F4F3-65D729C1328B}"/>
              </a:ext>
            </a:extLst>
          </p:cNvPr>
          <p:cNvSpPr txBox="1"/>
          <p:nvPr/>
        </p:nvSpPr>
        <p:spPr>
          <a:xfrm>
            <a:off x="3560702" y="299432"/>
            <a:ext cx="3947067" cy="635752"/>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fontScale="55000" lnSpcReduction="20000"/>
          </a:bodyPr>
          <a:lstStyle/>
          <a:p>
            <a:pPr defTabSz="457200">
              <a:spcBef>
                <a:spcPct val="0"/>
              </a:spcBef>
              <a:spcAft>
                <a:spcPts val="600"/>
              </a:spcAft>
            </a:pPr>
            <a:r>
              <a:rPr lang="en-US" sz="6000">
                <a:solidFill>
                  <a:schemeClr val="tx2"/>
                </a:solidFill>
                <a:latin typeface="+mj-lt"/>
                <a:ea typeface="+mj-ea"/>
                <a:cs typeface="+mj-cs"/>
              </a:rPr>
              <a:t>Weather</a:t>
            </a:r>
            <a:r>
              <a:rPr lang="en-US" sz="6000" b="0" i="0" kern="1200">
                <a:solidFill>
                  <a:schemeClr val="tx2"/>
                </a:solidFill>
                <a:latin typeface="+mj-lt"/>
                <a:ea typeface="+mj-ea"/>
                <a:cs typeface="+mj-cs"/>
              </a:rPr>
              <a:t> </a:t>
            </a:r>
            <a:r>
              <a:rPr lang="en-US" sz="6000">
                <a:solidFill>
                  <a:schemeClr val="tx2"/>
                </a:solidFill>
                <a:latin typeface="+mj-lt"/>
                <a:ea typeface="+mj-ea"/>
                <a:cs typeface="+mj-cs"/>
              </a:rPr>
              <a:t>Dataset</a:t>
            </a:r>
            <a:endParaRPr lang="en-US" sz="6000" b="0" i="0" kern="1200">
              <a:solidFill>
                <a:schemeClr val="tx2"/>
              </a:solidFill>
              <a:latin typeface="+mj-lt"/>
              <a:ea typeface="+mj-ea"/>
              <a:cs typeface="+mj-cs"/>
            </a:endParaRPr>
          </a:p>
        </p:txBody>
      </p:sp>
      <p:pic>
        <p:nvPicPr>
          <p:cNvPr id="4" name="Picture 4" descr="Graphical user interface, application, table, Excel&#10;&#10;Description automatically generated">
            <a:extLst>
              <a:ext uri="{FF2B5EF4-FFF2-40B4-BE49-F238E27FC236}">
                <a16:creationId xmlns:a16="http://schemas.microsoft.com/office/drawing/2014/main" id="{0D85CEC8-9A65-DBAB-9FB6-10CF7A7F69A3}"/>
              </a:ext>
            </a:extLst>
          </p:cNvPr>
          <p:cNvPicPr>
            <a:picLocks noChangeAspect="1"/>
          </p:cNvPicPr>
          <p:nvPr/>
        </p:nvPicPr>
        <p:blipFill>
          <a:blip r:embed="rId8"/>
          <a:stretch>
            <a:fillRect/>
          </a:stretch>
        </p:blipFill>
        <p:spPr>
          <a:xfrm>
            <a:off x="1580449" y="1015189"/>
            <a:ext cx="8262444" cy="5427064"/>
          </a:xfrm>
          <a:prstGeom prst="rect">
            <a:avLst/>
          </a:prstGeom>
          <a:effectLst/>
        </p:spPr>
      </p:pic>
    </p:spTree>
    <p:extLst>
      <p:ext uri="{BB962C8B-B14F-4D97-AF65-F5344CB8AC3E}">
        <p14:creationId xmlns:p14="http://schemas.microsoft.com/office/powerpoint/2010/main" val="1167306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C6A81905-F480-46A4-BC10-215D24EA1A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9D1689-6F7A-DEE9-A76C-920EB06522AB}"/>
              </a:ext>
            </a:extLst>
          </p:cNvPr>
          <p:cNvSpPr>
            <a:spLocks noGrp="1"/>
          </p:cNvSpPr>
          <p:nvPr>
            <p:ph type="title"/>
          </p:nvPr>
        </p:nvSpPr>
        <p:spPr>
          <a:xfrm>
            <a:off x="4485647" y="2531771"/>
            <a:ext cx="7819563" cy="1623131"/>
          </a:xfrm>
        </p:spPr>
        <p:txBody>
          <a:bodyPr vert="horz" lIns="91440" tIns="45720" rIns="91440" bIns="45720" rtlCol="0" anchor="b">
            <a:normAutofit/>
          </a:bodyPr>
          <a:lstStyle/>
          <a:p>
            <a:r>
              <a:rPr lang="en-US" sz="7200">
                <a:solidFill>
                  <a:srgbClr val="EBEBEB"/>
                </a:solidFill>
              </a:rPr>
              <a:t>STOCK DATA API </a:t>
            </a:r>
          </a:p>
        </p:txBody>
      </p:sp>
      <p:sp>
        <p:nvSpPr>
          <p:cNvPr id="23" name="Freeform 8">
            <a:extLst>
              <a:ext uri="{FF2B5EF4-FFF2-40B4-BE49-F238E27FC236}">
                <a16:creationId xmlns:a16="http://schemas.microsoft.com/office/drawing/2014/main" id="{36FD4D9D-3784-41E8-8405-A42B72F5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5692"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4" name="Picture 4" descr="Text&#10;&#10;Description automatically generated">
            <a:extLst>
              <a:ext uri="{FF2B5EF4-FFF2-40B4-BE49-F238E27FC236}">
                <a16:creationId xmlns:a16="http://schemas.microsoft.com/office/drawing/2014/main" id="{9120757D-3330-62E2-FCA6-9A77A609395B}"/>
              </a:ext>
            </a:extLst>
          </p:cNvPr>
          <p:cNvPicPr>
            <a:picLocks noChangeAspect="1"/>
          </p:cNvPicPr>
          <p:nvPr/>
        </p:nvPicPr>
        <p:blipFill rotWithShape="1">
          <a:blip r:embed="rId8"/>
          <a:srcRect t="2633" r="-4" b="7928"/>
          <a:stretch/>
        </p:blipFill>
        <p:spPr>
          <a:xfrm>
            <a:off x="20" y="10"/>
            <a:ext cx="4481944" cy="6857990"/>
          </a:xfrm>
          <a:custGeom>
            <a:avLst/>
            <a:gdLst/>
            <a:ahLst/>
            <a:cxnLst/>
            <a:rect l="l" t="t" r="r" b="b"/>
            <a:pathLst>
              <a:path w="4481964" h="6858000">
                <a:moveTo>
                  <a:pt x="0" y="0"/>
                </a:moveTo>
                <a:lnTo>
                  <a:pt x="3137249" y="0"/>
                </a:ln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85235"/>
                </a:lnTo>
                <a:lnTo>
                  <a:pt x="4231847" y="3625138"/>
                </a:lnTo>
                <a:lnTo>
                  <a:pt x="4234872" y="3762298"/>
                </a:lnTo>
                <a:lnTo>
                  <a:pt x="4237730" y="3898087"/>
                </a:lnTo>
                <a:lnTo>
                  <a:pt x="4240924" y="4031132"/>
                </a:lnTo>
                <a:lnTo>
                  <a:pt x="4245798" y="4163491"/>
                </a:lnTo>
                <a:lnTo>
                  <a:pt x="4251009" y="4293793"/>
                </a:lnTo>
                <a:lnTo>
                  <a:pt x="4255715" y="4421352"/>
                </a:lnTo>
                <a:lnTo>
                  <a:pt x="4268995" y="4670298"/>
                </a:lnTo>
                <a:lnTo>
                  <a:pt x="4283114" y="4908956"/>
                </a:lnTo>
                <a:lnTo>
                  <a:pt x="4297906" y="5138013"/>
                </a:lnTo>
                <a:lnTo>
                  <a:pt x="4314211" y="5354726"/>
                </a:lnTo>
                <a:lnTo>
                  <a:pt x="4331188" y="5561838"/>
                </a:lnTo>
                <a:lnTo>
                  <a:pt x="4349509" y="5753862"/>
                </a:lnTo>
                <a:lnTo>
                  <a:pt x="4367495" y="5934227"/>
                </a:lnTo>
                <a:lnTo>
                  <a:pt x="4385480" y="6100191"/>
                </a:lnTo>
                <a:lnTo>
                  <a:pt x="4402457" y="6252438"/>
                </a:lnTo>
                <a:lnTo>
                  <a:pt x="4418594" y="6387541"/>
                </a:lnTo>
                <a:lnTo>
                  <a:pt x="4433890" y="6509613"/>
                </a:lnTo>
                <a:lnTo>
                  <a:pt x="4446665" y="6612483"/>
                </a:lnTo>
                <a:lnTo>
                  <a:pt x="4458767" y="6698894"/>
                </a:lnTo>
                <a:lnTo>
                  <a:pt x="4476081" y="6817538"/>
                </a:lnTo>
                <a:lnTo>
                  <a:pt x="4481964" y="6858000"/>
                </a:lnTo>
                <a:lnTo>
                  <a:pt x="3577807" y="6858000"/>
                </a:lnTo>
                <a:lnTo>
                  <a:pt x="0" y="6858000"/>
                </a:lnTo>
                <a:close/>
              </a:path>
            </a:pathLst>
          </a:custGeom>
        </p:spPr>
      </p:pic>
      <p:sp>
        <p:nvSpPr>
          <p:cNvPr id="25" name="Rectangle 24">
            <a:extLst>
              <a:ext uri="{FF2B5EF4-FFF2-40B4-BE49-F238E27FC236}">
                <a16:creationId xmlns:a16="http://schemas.microsoft.com/office/drawing/2014/main" id="{60817A52-B891-4228-A61E-0C0A57632D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143813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6696D54-2C1F-2D6B-D457-70B22ADB1A98}"/>
              </a:ext>
            </a:extLst>
          </p:cNvPr>
          <p:cNvSpPr>
            <a:spLocks noGrp="1"/>
          </p:cNvSpPr>
          <p:nvPr>
            <p:ph type="title"/>
          </p:nvPr>
        </p:nvSpPr>
        <p:spPr>
          <a:xfrm>
            <a:off x="8201837" y="1454963"/>
            <a:ext cx="3342462" cy="3308380"/>
          </a:xfrm>
        </p:spPr>
        <p:txBody>
          <a:bodyPr vert="horz" lIns="91440" tIns="45720" rIns="91440" bIns="45720" rtlCol="0" anchor="b">
            <a:normAutofit/>
          </a:bodyPr>
          <a:lstStyle/>
          <a:p>
            <a:r>
              <a:rPr lang="en-US" sz="6000"/>
              <a:t>Stock Data</a:t>
            </a:r>
          </a:p>
        </p:txBody>
      </p:sp>
      <p:pic>
        <p:nvPicPr>
          <p:cNvPr id="6" name="Picture 6" descr="Table&#10;&#10;Description automatically generated">
            <a:extLst>
              <a:ext uri="{FF2B5EF4-FFF2-40B4-BE49-F238E27FC236}">
                <a16:creationId xmlns:a16="http://schemas.microsoft.com/office/drawing/2014/main" id="{5725F334-670D-0FE9-132B-3D158A6DF85D}"/>
              </a:ext>
            </a:extLst>
          </p:cNvPr>
          <p:cNvPicPr>
            <a:picLocks noGrp="1" noChangeAspect="1"/>
          </p:cNvPicPr>
          <p:nvPr>
            <p:ph idx="1"/>
          </p:nvPr>
        </p:nvPicPr>
        <p:blipFill>
          <a:blip r:embed="rId8"/>
          <a:stretch>
            <a:fillRect/>
          </a:stretch>
        </p:blipFill>
        <p:spPr>
          <a:xfrm>
            <a:off x="582129" y="1456157"/>
            <a:ext cx="7305809" cy="4766524"/>
          </a:xfrm>
        </p:spPr>
      </p:pic>
    </p:spTree>
    <p:extLst>
      <p:ext uri="{BB962C8B-B14F-4D97-AF65-F5344CB8AC3E}">
        <p14:creationId xmlns:p14="http://schemas.microsoft.com/office/powerpoint/2010/main" val="2832157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6B35BDE7-B066-EB96-C7D4-D88DEA49D161}"/>
              </a:ext>
            </a:extLst>
          </p:cNvPr>
          <p:cNvSpPr>
            <a:spLocks noGrp="1"/>
          </p:cNvSpPr>
          <p:nvPr>
            <p:ph type="title"/>
          </p:nvPr>
        </p:nvSpPr>
        <p:spPr>
          <a:xfrm>
            <a:off x="8201837" y="1454963"/>
            <a:ext cx="3342462" cy="3308380"/>
          </a:xfrm>
        </p:spPr>
        <p:txBody>
          <a:bodyPr vert="horz" lIns="91440" tIns="45720" rIns="91440" bIns="45720" rtlCol="0" anchor="b">
            <a:normAutofit/>
          </a:bodyPr>
          <a:lstStyle/>
          <a:p>
            <a:r>
              <a:rPr lang="en-US" sz="6000"/>
              <a:t>Holiday Data</a:t>
            </a:r>
          </a:p>
        </p:txBody>
      </p:sp>
      <p:pic>
        <p:nvPicPr>
          <p:cNvPr id="5" name="Picture 5" descr="Table&#10;&#10;Description automatically generated">
            <a:extLst>
              <a:ext uri="{FF2B5EF4-FFF2-40B4-BE49-F238E27FC236}">
                <a16:creationId xmlns:a16="http://schemas.microsoft.com/office/drawing/2014/main" id="{A0CB73E1-0F58-E090-BF35-5E145C2AF5D9}"/>
              </a:ext>
            </a:extLst>
          </p:cNvPr>
          <p:cNvPicPr>
            <a:picLocks noChangeAspect="1"/>
          </p:cNvPicPr>
          <p:nvPr/>
        </p:nvPicPr>
        <p:blipFill rotWithShape="1">
          <a:blip r:embed="rId8"/>
          <a:srcRect r="2" b="91"/>
          <a:stretch/>
        </p:blipFill>
        <p:spPr>
          <a:xfrm>
            <a:off x="607848" y="609601"/>
            <a:ext cx="6946288" cy="5638797"/>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2034886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ED623FF-24D0-8A28-9BD6-25B12A9AA228}"/>
              </a:ext>
            </a:extLst>
          </p:cNvPr>
          <p:cNvSpPr>
            <a:spLocks noGrp="1"/>
          </p:cNvSpPr>
          <p:nvPr>
            <p:ph type="title"/>
          </p:nvPr>
        </p:nvSpPr>
        <p:spPr>
          <a:xfrm>
            <a:off x="8845781" y="1454963"/>
            <a:ext cx="3492715" cy="3308380"/>
          </a:xfrm>
        </p:spPr>
        <p:txBody>
          <a:bodyPr vert="horz" lIns="91440" tIns="45720" rIns="91440" bIns="45720" rtlCol="0" anchor="b">
            <a:normAutofit/>
          </a:bodyPr>
          <a:lstStyle/>
          <a:p>
            <a:r>
              <a:rPr lang="en-US" sz="6000"/>
              <a:t>FINAL DATASET</a:t>
            </a:r>
          </a:p>
        </p:txBody>
      </p:sp>
      <p:pic>
        <p:nvPicPr>
          <p:cNvPr id="3" name="Picture 4" descr="Graphical user interface, application, table, Excel&#10;&#10;Description automatically generated">
            <a:extLst>
              <a:ext uri="{FF2B5EF4-FFF2-40B4-BE49-F238E27FC236}">
                <a16:creationId xmlns:a16="http://schemas.microsoft.com/office/drawing/2014/main" id="{F6D73D94-D52C-BF33-DFFB-2090545F1F5A}"/>
              </a:ext>
            </a:extLst>
          </p:cNvPr>
          <p:cNvPicPr>
            <a:picLocks noChangeAspect="1"/>
          </p:cNvPicPr>
          <p:nvPr/>
        </p:nvPicPr>
        <p:blipFill>
          <a:blip r:embed="rId8"/>
          <a:stretch>
            <a:fillRect/>
          </a:stretch>
        </p:blipFill>
        <p:spPr>
          <a:xfrm>
            <a:off x="442175" y="500264"/>
            <a:ext cx="8087932" cy="5728683"/>
          </a:xfrm>
          <a:prstGeom prst="rect">
            <a:avLst/>
          </a:prstGeom>
        </p:spPr>
      </p:pic>
    </p:spTree>
    <p:extLst>
      <p:ext uri="{BB962C8B-B14F-4D97-AF65-F5344CB8AC3E}">
        <p14:creationId xmlns:p14="http://schemas.microsoft.com/office/powerpoint/2010/main" val="415278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F5F3C25-E8D9-4766-D664-8FF5CBB28E5F}"/>
              </a:ext>
            </a:extLst>
          </p:cNvPr>
          <p:cNvSpPr>
            <a:spLocks noGrp="1"/>
          </p:cNvSpPr>
          <p:nvPr>
            <p:ph type="title"/>
          </p:nvPr>
        </p:nvSpPr>
        <p:spPr>
          <a:xfrm>
            <a:off x="8802851" y="1615949"/>
            <a:ext cx="3342462" cy="3308380"/>
          </a:xfrm>
        </p:spPr>
        <p:txBody>
          <a:bodyPr vert="horz" lIns="91440" tIns="45720" rIns="91440" bIns="45720" rtlCol="0" anchor="b">
            <a:normAutofit/>
          </a:bodyPr>
          <a:lstStyle/>
          <a:p>
            <a:r>
              <a:rPr lang="en-US" sz="6000"/>
              <a:t>FINAL DATASET</a:t>
            </a:r>
          </a:p>
        </p:txBody>
      </p:sp>
      <p:pic>
        <p:nvPicPr>
          <p:cNvPr id="3" name="Picture 4" descr="Graphical user interface, application, table, Excel&#10;&#10;Description automatically generated">
            <a:extLst>
              <a:ext uri="{FF2B5EF4-FFF2-40B4-BE49-F238E27FC236}">
                <a16:creationId xmlns:a16="http://schemas.microsoft.com/office/drawing/2014/main" id="{B9F7FA7E-732A-E543-E12A-7C30DF1BE31A}"/>
              </a:ext>
            </a:extLst>
          </p:cNvPr>
          <p:cNvPicPr>
            <a:picLocks noChangeAspect="1"/>
          </p:cNvPicPr>
          <p:nvPr/>
        </p:nvPicPr>
        <p:blipFill>
          <a:blip r:embed="rId8"/>
          <a:stretch>
            <a:fillRect/>
          </a:stretch>
        </p:blipFill>
        <p:spPr>
          <a:xfrm>
            <a:off x="302654" y="296348"/>
            <a:ext cx="8173791" cy="5814542"/>
          </a:xfrm>
          <a:prstGeom prst="rect">
            <a:avLst/>
          </a:prstGeom>
        </p:spPr>
      </p:pic>
    </p:spTree>
    <p:extLst>
      <p:ext uri="{BB962C8B-B14F-4D97-AF65-F5344CB8AC3E}">
        <p14:creationId xmlns:p14="http://schemas.microsoft.com/office/powerpoint/2010/main" val="225965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1BA41-39CD-DB30-B411-9690A82A0A02}"/>
              </a:ext>
            </a:extLst>
          </p:cNvPr>
          <p:cNvSpPr>
            <a:spLocks noGrp="1"/>
          </p:cNvSpPr>
          <p:nvPr>
            <p:ph type="title"/>
          </p:nvPr>
        </p:nvSpPr>
        <p:spPr/>
        <p:txBody>
          <a:bodyPr/>
          <a:lstStyle/>
          <a:p>
            <a:r>
              <a:rPr lang="en-US"/>
              <a:t>Tweet API Data</a:t>
            </a:r>
          </a:p>
        </p:txBody>
      </p:sp>
      <p:pic>
        <p:nvPicPr>
          <p:cNvPr id="4" name="Picture 4" descr="Text&#10;&#10;Description automatically generated">
            <a:extLst>
              <a:ext uri="{FF2B5EF4-FFF2-40B4-BE49-F238E27FC236}">
                <a16:creationId xmlns:a16="http://schemas.microsoft.com/office/drawing/2014/main" id="{0828BF0D-7040-03DE-D639-14CB860F4811}"/>
              </a:ext>
            </a:extLst>
          </p:cNvPr>
          <p:cNvPicPr>
            <a:picLocks noGrp="1" noChangeAspect="1"/>
          </p:cNvPicPr>
          <p:nvPr>
            <p:ph idx="1"/>
          </p:nvPr>
        </p:nvPicPr>
        <p:blipFill rotWithShape="1">
          <a:blip r:embed="rId3"/>
          <a:srcRect l="21459" t="45740" r="701" b="32063"/>
          <a:stretch/>
        </p:blipFill>
        <p:spPr>
          <a:xfrm>
            <a:off x="301087" y="3332325"/>
            <a:ext cx="11180123" cy="1994326"/>
          </a:xfrm>
        </p:spPr>
      </p:pic>
    </p:spTree>
    <p:extLst>
      <p:ext uri="{BB962C8B-B14F-4D97-AF65-F5344CB8AC3E}">
        <p14:creationId xmlns:p14="http://schemas.microsoft.com/office/powerpoint/2010/main" val="23687199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DE1F26-C0F9-B5C5-5C60-30444D228AEB}"/>
              </a:ext>
            </a:extLst>
          </p:cNvPr>
          <p:cNvSpPr>
            <a:spLocks noGrp="1"/>
          </p:cNvSpPr>
          <p:nvPr>
            <p:ph type="title"/>
          </p:nvPr>
        </p:nvSpPr>
        <p:spPr>
          <a:xfrm>
            <a:off x="8191925" y="1325880"/>
            <a:ext cx="3352375" cy="3066507"/>
          </a:xfrm>
        </p:spPr>
        <p:txBody>
          <a:bodyPr vert="horz" lIns="91440" tIns="45720" rIns="91440" bIns="45720" rtlCol="0" anchor="b">
            <a:normAutofit/>
          </a:bodyPr>
          <a:lstStyle/>
          <a:p>
            <a:r>
              <a:rPr lang="en-US" sz="5400" b="0" i="0" kern="1200">
                <a:solidFill>
                  <a:srgbClr val="EBEBEB"/>
                </a:solidFill>
                <a:latin typeface="+mj-lt"/>
                <a:ea typeface="+mj-ea"/>
                <a:cs typeface="+mj-cs"/>
              </a:rPr>
              <a:t>True Crime Website</a:t>
            </a:r>
          </a:p>
        </p:txBody>
      </p:sp>
      <p:sp>
        <p:nvSpPr>
          <p:cNvPr id="23"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Graphical user interface, website&#10;&#10;Description automatically generated">
            <a:extLst>
              <a:ext uri="{FF2B5EF4-FFF2-40B4-BE49-F238E27FC236}">
                <a16:creationId xmlns:a16="http://schemas.microsoft.com/office/drawing/2014/main" id="{6D1AB912-CF3F-328A-F2EE-3C3FF1BA8FE3}"/>
              </a:ext>
            </a:extLst>
          </p:cNvPr>
          <p:cNvPicPr>
            <a:picLocks noChangeAspect="1"/>
          </p:cNvPicPr>
          <p:nvPr/>
        </p:nvPicPr>
        <p:blipFill>
          <a:blip r:embed="rId7"/>
          <a:stretch>
            <a:fillRect/>
          </a:stretch>
        </p:blipFill>
        <p:spPr>
          <a:xfrm>
            <a:off x="45649" y="778401"/>
            <a:ext cx="7459952" cy="4752378"/>
          </a:xfrm>
          <a:prstGeom prst="rect">
            <a:avLst/>
          </a:prstGeom>
          <a:effectLst/>
        </p:spPr>
      </p:pic>
    </p:spTree>
    <p:extLst>
      <p:ext uri="{BB962C8B-B14F-4D97-AF65-F5344CB8AC3E}">
        <p14:creationId xmlns:p14="http://schemas.microsoft.com/office/powerpoint/2010/main" val="2544551630"/>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3F6C63-D75F-8DB3-B7A0-7007B77A00BB}"/>
              </a:ext>
            </a:extLst>
          </p:cNvPr>
          <p:cNvSpPr>
            <a:spLocks noGrp="1"/>
          </p:cNvSpPr>
          <p:nvPr>
            <p:ph type="title"/>
          </p:nvPr>
        </p:nvSpPr>
        <p:spPr>
          <a:xfrm>
            <a:off x="8191925" y="1325880"/>
            <a:ext cx="3352375" cy="3066507"/>
          </a:xfrm>
        </p:spPr>
        <p:txBody>
          <a:bodyPr vert="horz" lIns="91440" tIns="45720" rIns="91440" bIns="45720" rtlCol="0" anchor="b">
            <a:normAutofit/>
          </a:bodyPr>
          <a:lstStyle/>
          <a:p>
            <a:r>
              <a:rPr lang="en-US" sz="5400" b="0" i="0" kern="1200">
                <a:solidFill>
                  <a:srgbClr val="EBEBEB"/>
                </a:solidFill>
                <a:latin typeface="+mj-lt"/>
                <a:ea typeface="+mj-ea"/>
                <a:cs typeface="+mj-cs"/>
              </a:rPr>
              <a:t>Blog pages</a:t>
            </a:r>
          </a:p>
        </p:txBody>
      </p:sp>
      <p:sp>
        <p:nvSpPr>
          <p:cNvPr id="23"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Graphical user interface, website&#10;&#10;Description automatically generated">
            <a:extLst>
              <a:ext uri="{FF2B5EF4-FFF2-40B4-BE49-F238E27FC236}">
                <a16:creationId xmlns:a16="http://schemas.microsoft.com/office/drawing/2014/main" id="{EB0EBE06-0CAE-34F8-A447-23A037963BCB}"/>
              </a:ext>
            </a:extLst>
          </p:cNvPr>
          <p:cNvPicPr>
            <a:picLocks noChangeAspect="1"/>
          </p:cNvPicPr>
          <p:nvPr/>
        </p:nvPicPr>
        <p:blipFill>
          <a:blip r:embed="rId7"/>
          <a:stretch>
            <a:fillRect/>
          </a:stretch>
        </p:blipFill>
        <p:spPr>
          <a:xfrm>
            <a:off x="148184" y="958720"/>
            <a:ext cx="7306389" cy="4562794"/>
          </a:xfrm>
          <a:prstGeom prst="rect">
            <a:avLst/>
          </a:prstGeom>
          <a:effectLst/>
        </p:spPr>
      </p:pic>
    </p:spTree>
    <p:extLst>
      <p:ext uri="{BB962C8B-B14F-4D97-AF65-F5344CB8AC3E}">
        <p14:creationId xmlns:p14="http://schemas.microsoft.com/office/powerpoint/2010/main" val="4052213835"/>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957ED-CFB3-5366-2954-0244B7C499E2}"/>
              </a:ext>
            </a:extLst>
          </p:cNvPr>
          <p:cNvSpPr>
            <a:spLocks noGrp="1"/>
          </p:cNvSpPr>
          <p:nvPr>
            <p:ph type="title"/>
          </p:nvPr>
        </p:nvSpPr>
        <p:spPr/>
        <p:txBody>
          <a:bodyPr/>
          <a:lstStyle/>
          <a:p>
            <a:r>
              <a:rPr lang="en-US"/>
              <a:t>True Crime Daily - Web scraping</a:t>
            </a:r>
          </a:p>
        </p:txBody>
      </p:sp>
      <p:pic>
        <p:nvPicPr>
          <p:cNvPr id="4" name="Picture 4" descr="Graphical user interface, text&#10;&#10;Description automatically generated">
            <a:extLst>
              <a:ext uri="{FF2B5EF4-FFF2-40B4-BE49-F238E27FC236}">
                <a16:creationId xmlns:a16="http://schemas.microsoft.com/office/drawing/2014/main" id="{B6110CCD-9E53-60C3-5AA3-A934FF5DD5D6}"/>
              </a:ext>
            </a:extLst>
          </p:cNvPr>
          <p:cNvPicPr>
            <a:picLocks noGrp="1" noChangeAspect="1"/>
          </p:cNvPicPr>
          <p:nvPr>
            <p:ph idx="1"/>
          </p:nvPr>
        </p:nvPicPr>
        <p:blipFill rotWithShape="1">
          <a:blip r:embed="rId3"/>
          <a:srcRect l="23382" t="37834" r="-86" b="31554"/>
          <a:stretch/>
        </p:blipFill>
        <p:spPr>
          <a:xfrm>
            <a:off x="592717" y="2654993"/>
            <a:ext cx="11067171" cy="2427052"/>
          </a:xfrm>
        </p:spPr>
      </p:pic>
    </p:spTree>
    <p:extLst>
      <p:ext uri="{BB962C8B-B14F-4D97-AF65-F5344CB8AC3E}">
        <p14:creationId xmlns:p14="http://schemas.microsoft.com/office/powerpoint/2010/main" val="2823006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29787B81-C7DF-412B-A405-EF4454012D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10" name="Picture 10" descr="A picture containing diagram&#10;&#10;Description automatically generated">
            <a:extLst>
              <a:ext uri="{FF2B5EF4-FFF2-40B4-BE49-F238E27FC236}">
                <a16:creationId xmlns:a16="http://schemas.microsoft.com/office/drawing/2014/main" id="{F95E6E2A-3CD3-A9D5-97C0-3479BBDF312A}"/>
              </a:ext>
            </a:extLst>
          </p:cNvPr>
          <p:cNvPicPr>
            <a:picLocks noChangeAspect="1"/>
          </p:cNvPicPr>
          <p:nvPr/>
        </p:nvPicPr>
        <p:blipFill rotWithShape="1">
          <a:blip r:embed="rId3">
            <a:alphaModFix amt="35000"/>
            <a:extLst>
              <a:ext uri="{837473B0-CC2E-450A-ABE3-18F120FF3D39}">
                <a1611:picAttrSrcUrl xmlns:a1611="http://schemas.microsoft.com/office/drawing/2016/11/main" r:id="rId4"/>
              </a:ext>
            </a:extLst>
          </a:blip>
          <a:srcRect l="1391" r="9056" b="-5"/>
          <a:stretch/>
        </p:blipFill>
        <p:spPr>
          <a:xfrm>
            <a:off x="20" y="-1"/>
            <a:ext cx="6089884" cy="6858000"/>
          </a:xfrm>
          <a:prstGeom prst="rect">
            <a:avLst/>
          </a:prstGeom>
          <a:scene3d>
            <a:camera prst="perspectiveFront" fov="5400000"/>
            <a:lightRig rig="threePt" dir="t">
              <a:rot lat="0" lon="0" rev="19200000"/>
            </a:lightRig>
          </a:scene3d>
          <a:sp3d extrusionH="25400">
            <a:bevelT w="304800" h="152400" prst="hardEdge"/>
            <a:extrusionClr>
              <a:srgbClr val="000000"/>
            </a:extrusionClr>
          </a:sp3d>
        </p:spPr>
      </p:pic>
      <p:pic>
        <p:nvPicPr>
          <p:cNvPr id="4" name="Picture 4" descr="A picture containing chart&#10;&#10;Description automatically generated">
            <a:extLst>
              <a:ext uri="{FF2B5EF4-FFF2-40B4-BE49-F238E27FC236}">
                <a16:creationId xmlns:a16="http://schemas.microsoft.com/office/drawing/2014/main" id="{3DF54CD6-C88E-CD93-CAFE-28DDAD503B3C}"/>
              </a:ext>
            </a:extLst>
          </p:cNvPr>
          <p:cNvPicPr>
            <a:picLocks noChangeAspect="1"/>
          </p:cNvPicPr>
          <p:nvPr/>
        </p:nvPicPr>
        <p:blipFill rotWithShape="1">
          <a:blip r:embed="rId5">
            <a:alphaModFix amt="35000"/>
            <a:extLst>
              <a:ext uri="{837473B0-CC2E-450A-ABE3-18F120FF3D39}">
                <a1611:picAttrSrcUrl xmlns:a1611="http://schemas.microsoft.com/office/drawing/2016/11/main" r:id="rId6"/>
              </a:ext>
            </a:extLst>
          </a:blip>
          <a:srcRect l="16528" r="33522"/>
          <a:stretch/>
        </p:blipFill>
        <p:spPr>
          <a:xfrm>
            <a:off x="6089904" y="-1"/>
            <a:ext cx="6089904" cy="6858000"/>
          </a:xfrm>
          <a:prstGeom prst="rect">
            <a:avLst/>
          </a:prstGeom>
        </p:spPr>
      </p:pic>
      <p:sp>
        <p:nvSpPr>
          <p:cNvPr id="2" name="Title 1">
            <a:extLst>
              <a:ext uri="{FF2B5EF4-FFF2-40B4-BE49-F238E27FC236}">
                <a16:creationId xmlns:a16="http://schemas.microsoft.com/office/drawing/2014/main" id="{5C4F02F6-349D-954F-B02F-78EBD3017252}"/>
              </a:ext>
            </a:extLst>
          </p:cNvPr>
          <p:cNvSpPr>
            <a:spLocks noGrp="1"/>
          </p:cNvSpPr>
          <p:nvPr>
            <p:ph type="title"/>
          </p:nvPr>
        </p:nvSpPr>
        <p:spPr>
          <a:xfrm>
            <a:off x="646111" y="452718"/>
            <a:ext cx="9404723" cy="1400530"/>
          </a:xfrm>
        </p:spPr>
        <p:txBody>
          <a:bodyPr>
            <a:normAutofit/>
          </a:bodyPr>
          <a:lstStyle/>
          <a:p>
            <a:r>
              <a:rPr lang="en-US"/>
              <a:t>Introduction and Purpose of Dataset</a:t>
            </a:r>
          </a:p>
        </p:txBody>
      </p:sp>
      <p:sp>
        <p:nvSpPr>
          <p:cNvPr id="3" name="Content Placeholder 2">
            <a:extLst>
              <a:ext uri="{FF2B5EF4-FFF2-40B4-BE49-F238E27FC236}">
                <a16:creationId xmlns:a16="http://schemas.microsoft.com/office/drawing/2014/main" id="{3A721E59-1DC4-3845-9DB3-10F69E64143F}"/>
              </a:ext>
            </a:extLst>
          </p:cNvPr>
          <p:cNvSpPr>
            <a:spLocks noGrp="1"/>
          </p:cNvSpPr>
          <p:nvPr>
            <p:ph idx="1"/>
          </p:nvPr>
        </p:nvSpPr>
        <p:spPr>
          <a:xfrm>
            <a:off x="1103312" y="2052918"/>
            <a:ext cx="8946541" cy="4195481"/>
          </a:xfrm>
        </p:spPr>
        <p:txBody>
          <a:bodyPr vert="horz" lIns="91440" tIns="45720" rIns="91440" bIns="45720" rtlCol="0">
            <a:normAutofit/>
          </a:bodyPr>
          <a:lstStyle/>
          <a:p>
            <a:pPr>
              <a:buFont typeface="Arial" charset="2"/>
              <a:buChar char="•"/>
            </a:pPr>
            <a:r>
              <a:rPr lang="en-US">
                <a:ea typeface="+mn-lt"/>
                <a:cs typeface="+mn-lt"/>
              </a:rPr>
              <a:t>Crimes are happening frequently on a random basis, </a:t>
            </a:r>
            <a:endParaRPr lang="en-US"/>
          </a:p>
          <a:p>
            <a:pPr>
              <a:buClr>
                <a:srgbClr val="8AD0D6"/>
              </a:buClr>
              <a:buFont typeface="Arial" charset="2"/>
              <a:buChar char="•"/>
            </a:pPr>
            <a:r>
              <a:rPr lang="en-US">
                <a:ea typeface="+mn-lt"/>
                <a:cs typeface="+mn-lt"/>
              </a:rPr>
              <a:t>Correlation with crimes and other factors such as </a:t>
            </a:r>
          </a:p>
          <a:p>
            <a:pPr lvl="1">
              <a:buClr>
                <a:srgbClr val="8AD0D6"/>
              </a:buClr>
              <a:buFont typeface="Arial" charset="2"/>
              <a:buChar char="•"/>
            </a:pPr>
            <a:r>
              <a:rPr lang="en-US">
                <a:ea typeface="+mn-lt"/>
                <a:cs typeface="+mn-lt"/>
              </a:rPr>
              <a:t>Weather </a:t>
            </a:r>
          </a:p>
          <a:p>
            <a:pPr lvl="1">
              <a:buClr>
                <a:srgbClr val="8AD0D6"/>
              </a:buClr>
              <a:buFont typeface="Arial" charset="2"/>
              <a:buChar char="•"/>
            </a:pPr>
            <a:r>
              <a:rPr lang="en-US">
                <a:ea typeface="+mn-lt"/>
                <a:cs typeface="+mn-lt"/>
              </a:rPr>
              <a:t>Holiday events</a:t>
            </a:r>
          </a:p>
          <a:p>
            <a:pPr lvl="1">
              <a:buClr>
                <a:srgbClr val="8AD0D6"/>
              </a:buClr>
              <a:buFont typeface="Arial" charset="2"/>
              <a:buChar char="•"/>
            </a:pPr>
            <a:r>
              <a:rPr lang="en-US">
                <a:ea typeface="+mn-lt"/>
                <a:cs typeface="+mn-lt"/>
              </a:rPr>
              <a:t>Poverty/Low-income neighborhoods</a:t>
            </a:r>
          </a:p>
          <a:p>
            <a:pPr lvl="1">
              <a:buClr>
                <a:srgbClr val="8AD0D6"/>
              </a:buClr>
              <a:buFont typeface="Arial" charset="2"/>
              <a:buChar char="•"/>
            </a:pPr>
            <a:r>
              <a:rPr lang="en-US">
                <a:ea typeface="+mn-lt"/>
                <a:cs typeface="+mn-lt"/>
              </a:rPr>
              <a:t>Unemployment or stock prices falling which leads to inflation and prices increases</a:t>
            </a:r>
            <a:endParaRPr lang="en-US"/>
          </a:p>
          <a:p>
            <a:pPr marL="0" indent="0">
              <a:buNone/>
            </a:pPr>
            <a:endParaRPr lang="en-US"/>
          </a:p>
        </p:txBody>
      </p:sp>
    </p:spTree>
    <p:extLst>
      <p:ext uri="{BB962C8B-B14F-4D97-AF65-F5344CB8AC3E}">
        <p14:creationId xmlns:p14="http://schemas.microsoft.com/office/powerpoint/2010/main" val="23973469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D9B8FD4-CDEB-4EB4-B4DE-C89E11938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3" name="Freeform 36">
            <a:extLst>
              <a:ext uri="{FF2B5EF4-FFF2-40B4-BE49-F238E27FC236}">
                <a16:creationId xmlns:a16="http://schemas.microsoft.com/office/drawing/2014/main" id="{5A2E3D1D-9E9F-4739-BA14-D4D7FA9F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25" name="Freeform: Shape 24">
            <a:extLst>
              <a:ext uri="{FF2B5EF4-FFF2-40B4-BE49-F238E27FC236}">
                <a16:creationId xmlns:a16="http://schemas.microsoft.com/office/drawing/2014/main" id="{1FFB365B-E9DC-4859-B8AB-CB83EEBE4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8ADAB9C8-EB37-4914-A699-C716FC8FE4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CCC1219-0C6D-034C-B5AE-66B28FE2AF5A}"/>
              </a:ext>
            </a:extLst>
          </p:cNvPr>
          <p:cNvSpPr>
            <a:spLocks noGrp="1"/>
          </p:cNvSpPr>
          <p:nvPr>
            <p:ph type="title"/>
          </p:nvPr>
        </p:nvSpPr>
        <p:spPr>
          <a:xfrm>
            <a:off x="653143" y="1645920"/>
            <a:ext cx="3522879" cy="4470821"/>
          </a:xfrm>
        </p:spPr>
        <p:txBody>
          <a:bodyPr>
            <a:normAutofit/>
          </a:bodyPr>
          <a:lstStyle/>
          <a:p>
            <a:pPr algn="r"/>
            <a:r>
              <a:rPr lang="en-US">
                <a:solidFill>
                  <a:schemeClr val="bg2"/>
                </a:solidFill>
              </a:rPr>
              <a:t>Approach to Acquiring the Data</a:t>
            </a:r>
          </a:p>
        </p:txBody>
      </p:sp>
      <p:sp>
        <p:nvSpPr>
          <p:cNvPr id="3" name="Content Placeholder 2">
            <a:extLst>
              <a:ext uri="{FF2B5EF4-FFF2-40B4-BE49-F238E27FC236}">
                <a16:creationId xmlns:a16="http://schemas.microsoft.com/office/drawing/2014/main" id="{39B174FE-6367-5942-A419-22ADA79CE723}"/>
              </a:ext>
            </a:extLst>
          </p:cNvPr>
          <p:cNvSpPr>
            <a:spLocks noGrp="1"/>
          </p:cNvSpPr>
          <p:nvPr>
            <p:ph idx="1"/>
          </p:nvPr>
        </p:nvSpPr>
        <p:spPr>
          <a:xfrm>
            <a:off x="5204109" y="1645920"/>
            <a:ext cx="6269434" cy="4470821"/>
          </a:xfrm>
        </p:spPr>
        <p:txBody>
          <a:bodyPr vert="horz" lIns="91440" tIns="45720" rIns="91440" bIns="45720" rtlCol="0">
            <a:normAutofit/>
          </a:bodyPr>
          <a:lstStyle/>
          <a:p>
            <a:r>
              <a:rPr lang="en-US">
                <a:cs typeface="Calibri"/>
              </a:rPr>
              <a:t>The major  part of the data collection aspect of the project was to understand the information is gathered and shared</a:t>
            </a:r>
          </a:p>
          <a:p>
            <a:pPr lvl="1">
              <a:buClr>
                <a:srgbClr val="8AD0D6"/>
              </a:buClr>
            </a:pPr>
            <a:r>
              <a:rPr lang="en-US">
                <a:cs typeface="Calibri"/>
              </a:rPr>
              <a:t>Researched the available API's and websites</a:t>
            </a:r>
          </a:p>
          <a:p>
            <a:pPr lvl="1">
              <a:buClr>
                <a:srgbClr val="8AD0D6"/>
              </a:buClr>
            </a:pPr>
            <a:r>
              <a:rPr lang="en-US">
                <a:cs typeface="Calibri"/>
              </a:rPr>
              <a:t>Made sure the API's and website met our requirements</a:t>
            </a:r>
          </a:p>
          <a:p>
            <a:r>
              <a:rPr lang="en-US">
                <a:cs typeface="Calibri"/>
              </a:rPr>
              <a:t>Twitter has many accounts that posts about Philadelphia crime data, we had to research the different accounts to pick the most appropriate account for our project.</a:t>
            </a:r>
          </a:p>
        </p:txBody>
      </p:sp>
    </p:spTree>
    <p:extLst>
      <p:ext uri="{BB962C8B-B14F-4D97-AF65-F5344CB8AC3E}">
        <p14:creationId xmlns:p14="http://schemas.microsoft.com/office/powerpoint/2010/main" val="22493897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1515115-95FB-41E0-86F3-8744438C0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0E1A8E-333C-9A4B-B5B1-E33654238E02}"/>
              </a:ext>
            </a:extLst>
          </p:cNvPr>
          <p:cNvSpPr>
            <a:spLocks noGrp="1"/>
          </p:cNvSpPr>
          <p:nvPr>
            <p:ph type="title"/>
          </p:nvPr>
        </p:nvSpPr>
        <p:spPr>
          <a:xfrm>
            <a:off x="648930" y="629266"/>
            <a:ext cx="5616217" cy="1622321"/>
          </a:xfrm>
        </p:spPr>
        <p:txBody>
          <a:bodyPr>
            <a:normAutofit/>
          </a:bodyPr>
          <a:lstStyle/>
          <a:p>
            <a:r>
              <a:rPr lang="en-US">
                <a:solidFill>
                  <a:srgbClr val="EBEBEB"/>
                </a:solidFill>
              </a:rPr>
              <a:t>Potential Users and Applications</a:t>
            </a:r>
          </a:p>
        </p:txBody>
      </p:sp>
      <p:sp>
        <p:nvSpPr>
          <p:cNvPr id="12" name="Freeform 31">
            <a:extLst>
              <a:ext uri="{FF2B5EF4-FFF2-40B4-BE49-F238E27FC236}">
                <a16:creationId xmlns:a16="http://schemas.microsoft.com/office/drawing/2014/main" id="{8222A33F-BE2D-4D69-92A0-5DF8B17BAA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49843"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solidFill>
                <a:srgbClr val="FFFFFF"/>
              </a:solidFill>
            </a:endParaRPr>
          </a:p>
        </p:txBody>
      </p:sp>
      <p:sp useBgFill="1">
        <p:nvSpPr>
          <p:cNvPr id="14" name="Freeform: Shape 13">
            <a:extLst>
              <a:ext uri="{FF2B5EF4-FFF2-40B4-BE49-F238E27FC236}">
                <a16:creationId xmlns:a16="http://schemas.microsoft.com/office/drawing/2014/main" id="{CE1C74D0-9609-468A-9597-5D87C8A42B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98731" y="664312"/>
            <a:ext cx="6858001" cy="5529377"/>
          </a:xfrm>
          <a:custGeom>
            <a:avLst/>
            <a:gdLst>
              <a:gd name="connsiteX0" fmla="*/ 6858001 w 6858001"/>
              <a:gd name="connsiteY0" fmla="*/ 1177 h 5529377"/>
              <a:gd name="connsiteX1" fmla="*/ 6858001 w 6858001"/>
              <a:gd name="connsiteY1" fmla="*/ 1344715 h 5529377"/>
              <a:gd name="connsiteX2" fmla="*/ 6858000 w 6858001"/>
              <a:gd name="connsiteY2" fmla="*/ 1344715 h 5529377"/>
              <a:gd name="connsiteX3" fmla="*/ 6858000 w 6858001"/>
              <a:gd name="connsiteY3" fmla="*/ 5529377 h 5529377"/>
              <a:gd name="connsiteX4" fmla="*/ 0 w 6858001"/>
              <a:gd name="connsiteY4" fmla="*/ 5529376 h 5529377"/>
              <a:gd name="connsiteX5" fmla="*/ 0 w 6858001"/>
              <a:gd name="connsiteY5" fmla="*/ 891096 h 5529377"/>
              <a:gd name="connsiteX6" fmla="*/ 1 w 6858001"/>
              <a:gd name="connsiteY6" fmla="*/ 891096 h 5529377"/>
              <a:gd name="connsiteX7" fmla="*/ 1 w 6858001"/>
              <a:gd name="connsiteY7" fmla="*/ 0 h 5529377"/>
              <a:gd name="connsiteX8" fmla="*/ 40463 w 6858001"/>
              <a:gd name="connsiteY8" fmla="*/ 5883 h 5529377"/>
              <a:gd name="connsiteX9" fmla="*/ 159107 w 6858001"/>
              <a:gd name="connsiteY9" fmla="*/ 23196 h 5529377"/>
              <a:gd name="connsiteX10" fmla="*/ 245518 w 6858001"/>
              <a:gd name="connsiteY10" fmla="*/ 35299 h 5529377"/>
              <a:gd name="connsiteX11" fmla="*/ 348388 w 6858001"/>
              <a:gd name="connsiteY11" fmla="*/ 48073 h 5529377"/>
              <a:gd name="connsiteX12" fmla="*/ 470460 w 6858001"/>
              <a:gd name="connsiteY12" fmla="*/ 63369 h 5529377"/>
              <a:gd name="connsiteX13" fmla="*/ 605563 w 6858001"/>
              <a:gd name="connsiteY13" fmla="*/ 79506 h 5529377"/>
              <a:gd name="connsiteX14" fmla="*/ 757810 w 6858001"/>
              <a:gd name="connsiteY14" fmla="*/ 96483 h 5529377"/>
              <a:gd name="connsiteX15" fmla="*/ 923774 w 6858001"/>
              <a:gd name="connsiteY15" fmla="*/ 114469 h 5529377"/>
              <a:gd name="connsiteX16" fmla="*/ 1104139 w 6858001"/>
              <a:gd name="connsiteY16" fmla="*/ 132454 h 5529377"/>
              <a:gd name="connsiteX17" fmla="*/ 1296163 w 6858001"/>
              <a:gd name="connsiteY17" fmla="*/ 150776 h 5529377"/>
              <a:gd name="connsiteX18" fmla="*/ 1503275 w 6858001"/>
              <a:gd name="connsiteY18" fmla="*/ 167753 h 5529377"/>
              <a:gd name="connsiteX19" fmla="*/ 1719988 w 6858001"/>
              <a:gd name="connsiteY19" fmla="*/ 184058 h 5529377"/>
              <a:gd name="connsiteX20" fmla="*/ 1949045 w 6858001"/>
              <a:gd name="connsiteY20" fmla="*/ 198849 h 5529377"/>
              <a:gd name="connsiteX21" fmla="*/ 2187703 w 6858001"/>
              <a:gd name="connsiteY21" fmla="*/ 212969 h 5529377"/>
              <a:gd name="connsiteX22" fmla="*/ 2436649 w 6858001"/>
              <a:gd name="connsiteY22" fmla="*/ 226248 h 5529377"/>
              <a:gd name="connsiteX23" fmla="*/ 2564208 w 6858001"/>
              <a:gd name="connsiteY23" fmla="*/ 230955 h 5529377"/>
              <a:gd name="connsiteX24" fmla="*/ 2694509 w 6858001"/>
              <a:gd name="connsiteY24" fmla="*/ 236165 h 5529377"/>
              <a:gd name="connsiteX25" fmla="*/ 2826868 w 6858001"/>
              <a:gd name="connsiteY25" fmla="*/ 241040 h 5529377"/>
              <a:gd name="connsiteX26" fmla="*/ 2959914 w 6858001"/>
              <a:gd name="connsiteY26" fmla="*/ 244234 h 5529377"/>
              <a:gd name="connsiteX27" fmla="*/ 3095702 w 6858001"/>
              <a:gd name="connsiteY27" fmla="*/ 247091 h 5529377"/>
              <a:gd name="connsiteX28" fmla="*/ 3232862 w 6858001"/>
              <a:gd name="connsiteY28" fmla="*/ 250117 h 5529377"/>
              <a:gd name="connsiteX29" fmla="*/ 3372765 w 6858001"/>
              <a:gd name="connsiteY29" fmla="*/ 252134 h 5529377"/>
              <a:gd name="connsiteX30" fmla="*/ 3514040 w 6858001"/>
              <a:gd name="connsiteY30" fmla="*/ 252134 h 5529377"/>
              <a:gd name="connsiteX31" fmla="*/ 3656686 w 6858001"/>
              <a:gd name="connsiteY31" fmla="*/ 253142 h 5529377"/>
              <a:gd name="connsiteX32" fmla="*/ 3800704 w 6858001"/>
              <a:gd name="connsiteY32" fmla="*/ 252134 h 5529377"/>
              <a:gd name="connsiteX33" fmla="*/ 3946780 w 6858001"/>
              <a:gd name="connsiteY33" fmla="*/ 250117 h 5529377"/>
              <a:gd name="connsiteX34" fmla="*/ 4092855 w 6858001"/>
              <a:gd name="connsiteY34" fmla="*/ 248268 h 5529377"/>
              <a:gd name="connsiteX35" fmla="*/ 4240988 w 6858001"/>
              <a:gd name="connsiteY35" fmla="*/ 244234 h 5529377"/>
              <a:gd name="connsiteX36" fmla="*/ 4390492 w 6858001"/>
              <a:gd name="connsiteY36" fmla="*/ 240032 h 5529377"/>
              <a:gd name="connsiteX37" fmla="*/ 4539997 w 6858001"/>
              <a:gd name="connsiteY37" fmla="*/ 235157 h 5529377"/>
              <a:gd name="connsiteX38" fmla="*/ 4690873 w 6858001"/>
              <a:gd name="connsiteY38" fmla="*/ 228266 h 5529377"/>
              <a:gd name="connsiteX39" fmla="*/ 4843120 w 6858001"/>
              <a:gd name="connsiteY39" fmla="*/ 220029 h 5529377"/>
              <a:gd name="connsiteX40" fmla="*/ 4996054 w 6858001"/>
              <a:gd name="connsiteY40" fmla="*/ 212129 h 5529377"/>
              <a:gd name="connsiteX41" fmla="*/ 5148987 w 6858001"/>
              <a:gd name="connsiteY41" fmla="*/ 202044 h 5529377"/>
              <a:gd name="connsiteX42" fmla="*/ 5303978 w 6858001"/>
              <a:gd name="connsiteY42" fmla="*/ 189941 h 5529377"/>
              <a:gd name="connsiteX43" fmla="*/ 5456911 w 6858001"/>
              <a:gd name="connsiteY43" fmla="*/ 177839 h 5529377"/>
              <a:gd name="connsiteX44" fmla="*/ 5612588 w 6858001"/>
              <a:gd name="connsiteY44" fmla="*/ 163887 h 5529377"/>
              <a:gd name="connsiteX45" fmla="*/ 5768950 w 6858001"/>
              <a:gd name="connsiteY45" fmla="*/ 148591 h 5529377"/>
              <a:gd name="connsiteX46" fmla="*/ 5923255 w 6858001"/>
              <a:gd name="connsiteY46" fmla="*/ 132455 h 5529377"/>
              <a:gd name="connsiteX47" fmla="*/ 6079618 w 6858001"/>
              <a:gd name="connsiteY47" fmla="*/ 113629 h 5529377"/>
              <a:gd name="connsiteX48" fmla="*/ 6235294 w 6858001"/>
              <a:gd name="connsiteY48" fmla="*/ 93458 h 5529377"/>
              <a:gd name="connsiteX49" fmla="*/ 6391657 w 6858001"/>
              <a:gd name="connsiteY49" fmla="*/ 73455 h 5529377"/>
              <a:gd name="connsiteX50" fmla="*/ 6547333 w 6858001"/>
              <a:gd name="connsiteY50" fmla="*/ 50091 h 5529377"/>
              <a:gd name="connsiteX51" fmla="*/ 6702324 w 6858001"/>
              <a:gd name="connsiteY51" fmla="*/ 26222 h 552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5529377">
                <a:moveTo>
                  <a:pt x="6858001" y="1177"/>
                </a:moveTo>
                <a:lnTo>
                  <a:pt x="6858001" y="1344715"/>
                </a:lnTo>
                <a:lnTo>
                  <a:pt x="6858000" y="1344715"/>
                </a:lnTo>
                <a:lnTo>
                  <a:pt x="6858000" y="5529377"/>
                </a:lnTo>
                <a:lnTo>
                  <a:pt x="0" y="5529376"/>
                </a:lnTo>
                <a:lnTo>
                  <a:pt x="0" y="891096"/>
                </a:lnTo>
                <a:lnTo>
                  <a:pt x="1" y="891096"/>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8" y="241040"/>
                </a:lnTo>
                <a:lnTo>
                  <a:pt x="2959914" y="244234"/>
                </a:lnTo>
                <a:lnTo>
                  <a:pt x="3095702" y="247091"/>
                </a:lnTo>
                <a:lnTo>
                  <a:pt x="3232862" y="250117"/>
                </a:lnTo>
                <a:lnTo>
                  <a:pt x="3372765" y="252134"/>
                </a:lnTo>
                <a:lnTo>
                  <a:pt x="3514040" y="252134"/>
                </a:lnTo>
                <a:lnTo>
                  <a:pt x="3656686" y="253142"/>
                </a:lnTo>
                <a:lnTo>
                  <a:pt x="3800704" y="252134"/>
                </a:lnTo>
                <a:lnTo>
                  <a:pt x="3946780" y="250117"/>
                </a:lnTo>
                <a:lnTo>
                  <a:pt x="4092855"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Picture 4" descr="A picture containing icon&#10;&#10;Description automatically generated">
            <a:extLst>
              <a:ext uri="{FF2B5EF4-FFF2-40B4-BE49-F238E27FC236}">
                <a16:creationId xmlns:a16="http://schemas.microsoft.com/office/drawing/2014/main" id="{E9EBE704-2F08-6EE6-5123-EFDF23B6934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563742" y="1438929"/>
            <a:ext cx="3980139" cy="3980139"/>
          </a:xfrm>
          <a:prstGeom prst="rect">
            <a:avLst/>
          </a:prstGeom>
          <a:effectLst/>
        </p:spPr>
      </p:pic>
      <p:sp>
        <p:nvSpPr>
          <p:cNvPr id="16" name="Rectangle 15">
            <a:extLst>
              <a:ext uri="{FF2B5EF4-FFF2-40B4-BE49-F238E27FC236}">
                <a16:creationId xmlns:a16="http://schemas.microsoft.com/office/drawing/2014/main" id="{C137128D-E594-4905-9F76-E385F0831D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ABE874BC-25A7-444E-AAB7-2E4A426FEBDC}"/>
              </a:ext>
            </a:extLst>
          </p:cNvPr>
          <p:cNvSpPr>
            <a:spLocks noGrp="1"/>
          </p:cNvSpPr>
          <p:nvPr>
            <p:ph idx="1"/>
          </p:nvPr>
        </p:nvSpPr>
        <p:spPr>
          <a:xfrm>
            <a:off x="648931" y="2438400"/>
            <a:ext cx="5616216" cy="1419675"/>
          </a:xfrm>
        </p:spPr>
        <p:txBody>
          <a:bodyPr vert="horz" lIns="91440" tIns="45720" rIns="91440" bIns="45720" rtlCol="0" anchor="t">
            <a:normAutofit/>
          </a:bodyPr>
          <a:lstStyle/>
          <a:p>
            <a:r>
              <a:rPr lang="en-US">
                <a:solidFill>
                  <a:srgbClr val="FFFFFF"/>
                </a:solidFill>
                <a:cs typeface="Calibri"/>
              </a:rPr>
              <a:t>Law enforcement</a:t>
            </a:r>
            <a:endParaRPr lang="en-US">
              <a:solidFill>
                <a:srgbClr val="FFFFFF"/>
              </a:solidFill>
            </a:endParaRPr>
          </a:p>
          <a:p>
            <a:r>
              <a:rPr lang="en-US">
                <a:solidFill>
                  <a:srgbClr val="FFFFFF"/>
                </a:solidFill>
                <a:cs typeface="Calibri"/>
              </a:rPr>
              <a:t>Social workers</a:t>
            </a:r>
          </a:p>
          <a:p>
            <a:r>
              <a:rPr lang="en-US">
                <a:solidFill>
                  <a:srgbClr val="FFFFFF"/>
                </a:solidFill>
                <a:ea typeface="+mn-lt"/>
                <a:cs typeface="+mn-lt"/>
              </a:rPr>
              <a:t>Real estate</a:t>
            </a:r>
            <a:endParaRPr lang="en-US">
              <a:solidFill>
                <a:srgbClr val="FFFFFF"/>
              </a:solidFill>
              <a:ea typeface="+mn-lt"/>
              <a:cs typeface="Calibri"/>
            </a:endParaRPr>
          </a:p>
          <a:p>
            <a:pPr>
              <a:buClr>
                <a:srgbClr val="EBEBEB">
                  <a:lumMod val="40000"/>
                  <a:lumOff val="60000"/>
                </a:srgbClr>
              </a:buClr>
            </a:pPr>
            <a:endParaRPr lang="en-US">
              <a:solidFill>
                <a:srgbClr val="FFFFFF"/>
              </a:solidFill>
              <a:cs typeface="Calibri"/>
            </a:endParaRPr>
          </a:p>
        </p:txBody>
      </p:sp>
      <p:sp>
        <p:nvSpPr>
          <p:cNvPr id="6" name="TextBox 5">
            <a:extLst>
              <a:ext uri="{FF2B5EF4-FFF2-40B4-BE49-F238E27FC236}">
                <a16:creationId xmlns:a16="http://schemas.microsoft.com/office/drawing/2014/main" id="{BB1CF86B-6307-6789-77EB-9EEFFC2F46D6}"/>
              </a:ext>
            </a:extLst>
          </p:cNvPr>
          <p:cNvSpPr txBox="1"/>
          <p:nvPr/>
        </p:nvSpPr>
        <p:spPr>
          <a:xfrm>
            <a:off x="416442" y="4244163"/>
            <a:ext cx="637953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solidFill>
                  <a:schemeClr val="bg1"/>
                </a:solidFill>
                <a:ea typeface="+mn-lt"/>
                <a:cs typeface="+mn-lt"/>
              </a:rPr>
              <a:t>This data set can be used by anyone looking to buy or renting a property in Philadelphia, the dataset can also be used to help various organizations provide services in the areas where crime is rampant to improve lives of people living in these neighborhoods</a:t>
            </a:r>
            <a:endParaRPr lang="en-US" b="1">
              <a:solidFill>
                <a:schemeClr val="bg1"/>
              </a:solidFill>
            </a:endParaRPr>
          </a:p>
        </p:txBody>
      </p:sp>
    </p:spTree>
    <p:extLst>
      <p:ext uri="{BB962C8B-B14F-4D97-AF65-F5344CB8AC3E}">
        <p14:creationId xmlns:p14="http://schemas.microsoft.com/office/powerpoint/2010/main" val="1054884919"/>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6A079E-9CD9-D84F-AC45-14A954F929FD}"/>
              </a:ext>
            </a:extLst>
          </p:cNvPr>
          <p:cNvSpPr>
            <a:spLocks noGrp="1"/>
          </p:cNvSpPr>
          <p:nvPr>
            <p:ph type="title"/>
          </p:nvPr>
        </p:nvSpPr>
        <p:spPr>
          <a:xfrm>
            <a:off x="5411931" y="-3058"/>
            <a:ext cx="4638903" cy="1400530"/>
          </a:xfrm>
        </p:spPr>
        <p:txBody>
          <a:bodyPr>
            <a:normAutofit/>
          </a:bodyPr>
          <a:lstStyle/>
          <a:p>
            <a:r>
              <a:rPr lang="en-US"/>
              <a:t>Discussion of Access Rights</a:t>
            </a:r>
          </a:p>
        </p:txBody>
      </p:sp>
      <p:sp>
        <p:nvSpPr>
          <p:cNvPr id="11"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8375" y="-1573"/>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4" descr="Stock exchange numbers">
            <a:extLst>
              <a:ext uri="{FF2B5EF4-FFF2-40B4-BE49-F238E27FC236}">
                <a16:creationId xmlns:a16="http://schemas.microsoft.com/office/drawing/2014/main" id="{8AFBD80F-648E-AF82-4E07-3D9996408859}"/>
              </a:ext>
            </a:extLst>
          </p:cNvPr>
          <p:cNvPicPr>
            <a:picLocks noChangeAspect="1"/>
          </p:cNvPicPr>
          <p:nvPr/>
        </p:nvPicPr>
        <p:blipFill rotWithShape="1">
          <a:blip r:embed="rId3"/>
          <a:srcRect l="32357" r="19309" b="-3"/>
          <a:stretch/>
        </p:blipFill>
        <p:spPr>
          <a:xfrm>
            <a:off x="3" y="10"/>
            <a:ext cx="4973099" cy="6857991"/>
          </a:xfrm>
          <a:custGeom>
            <a:avLst/>
            <a:gdLst/>
            <a:ahLst/>
            <a:cxnLst/>
            <a:rect l="l" t="t" r="r" b="b"/>
            <a:pathLst>
              <a:path w="4973099" h="6858001">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p:spPr>
      </p:pic>
      <p:sp>
        <p:nvSpPr>
          <p:cNvPr id="13" name="Rectangle 12">
            <a:extLst>
              <a:ext uri="{FF2B5EF4-FFF2-40B4-BE49-F238E27FC236}">
                <a16:creationId xmlns:a16="http://schemas.microsoft.com/office/drawing/2014/main" id="{D6F18ACE-6E82-4ADC-8A2F-A1771B309B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D83F7FD3-C115-7C41-AA01-0FEA687163C6}"/>
              </a:ext>
            </a:extLst>
          </p:cNvPr>
          <p:cNvSpPr>
            <a:spLocks noGrp="1"/>
          </p:cNvSpPr>
          <p:nvPr>
            <p:ph idx="1"/>
          </p:nvPr>
        </p:nvSpPr>
        <p:spPr>
          <a:xfrm>
            <a:off x="5410950" y="1390619"/>
            <a:ext cx="4638903" cy="4195481"/>
          </a:xfrm>
        </p:spPr>
        <p:txBody>
          <a:bodyPr vert="horz" lIns="91440" tIns="45720" rIns="91440" bIns="45720" rtlCol="0" anchor="t">
            <a:normAutofit/>
          </a:bodyPr>
          <a:lstStyle/>
          <a:p>
            <a:pPr>
              <a:lnSpc>
                <a:spcPct val="90000"/>
              </a:lnSpc>
              <a:buClr>
                <a:srgbClr val="8AD0D6"/>
              </a:buClr>
            </a:pPr>
            <a:r>
              <a:rPr lang="en-US" err="1">
                <a:ea typeface="+mj-lt"/>
                <a:cs typeface="+mj-lt"/>
              </a:rPr>
              <a:t>OpenDataPhilly</a:t>
            </a:r>
            <a:r>
              <a:rPr lang="en-US">
                <a:ea typeface="+mj-lt"/>
                <a:cs typeface="+mj-lt"/>
              </a:rPr>
              <a:t> - Crime Dataset for 2022 </a:t>
            </a:r>
            <a:endParaRPr lang="en-US"/>
          </a:p>
          <a:p>
            <a:pPr>
              <a:lnSpc>
                <a:spcPct val="90000"/>
              </a:lnSpc>
              <a:buClr>
                <a:srgbClr val="8AD0D6"/>
              </a:buClr>
            </a:pPr>
            <a:r>
              <a:rPr lang="en-US">
                <a:ea typeface="+mj-lt"/>
                <a:cs typeface="+mj-lt"/>
              </a:rPr>
              <a:t>Weather API - Free Trial for 2 weeks - 5 Million Calls/month</a:t>
            </a:r>
            <a:endParaRPr lang="en-US"/>
          </a:p>
          <a:p>
            <a:pPr>
              <a:lnSpc>
                <a:spcPct val="90000"/>
              </a:lnSpc>
              <a:buClr>
                <a:srgbClr val="8AD0D6"/>
              </a:buClr>
            </a:pPr>
            <a:r>
              <a:rPr lang="en-US">
                <a:ea typeface="+mj-lt"/>
                <a:cs typeface="+mj-lt"/>
              </a:rPr>
              <a:t>Holiday API - 10000 Monthly Requests - Restricted for Commerical Use</a:t>
            </a:r>
            <a:endParaRPr lang="en-US"/>
          </a:p>
          <a:p>
            <a:pPr>
              <a:lnSpc>
                <a:spcPct val="90000"/>
              </a:lnSpc>
              <a:buClr>
                <a:srgbClr val="8AD0D6"/>
              </a:buClr>
            </a:pPr>
            <a:r>
              <a:rPr lang="en-US">
                <a:ea typeface="+mj-lt"/>
                <a:cs typeface="+mj-lt"/>
              </a:rPr>
              <a:t>Stock Market API – Twelve Data - Opensource </a:t>
            </a:r>
            <a:endParaRPr lang="en-US"/>
          </a:p>
          <a:p>
            <a:pPr>
              <a:lnSpc>
                <a:spcPct val="90000"/>
              </a:lnSpc>
              <a:buClr>
                <a:srgbClr val="8AD0D6"/>
              </a:buClr>
            </a:pPr>
            <a:r>
              <a:rPr lang="en-US"/>
              <a:t>Twitter API – 2 Million Tweets/Month, 300 calls/minute</a:t>
            </a:r>
          </a:p>
          <a:p>
            <a:pPr>
              <a:lnSpc>
                <a:spcPct val="90000"/>
              </a:lnSpc>
              <a:buClr>
                <a:srgbClr val="8AD0D6"/>
              </a:buClr>
            </a:pPr>
            <a:endParaRPr lang="en-US"/>
          </a:p>
          <a:p>
            <a:pPr>
              <a:lnSpc>
                <a:spcPct val="90000"/>
              </a:lnSpc>
              <a:buClr>
                <a:srgbClr val="8AD0D6"/>
              </a:buClr>
            </a:pPr>
            <a:endParaRPr lang="en-US"/>
          </a:p>
        </p:txBody>
      </p:sp>
    </p:spTree>
    <p:extLst>
      <p:ext uri="{BB962C8B-B14F-4D97-AF65-F5344CB8AC3E}">
        <p14:creationId xmlns:p14="http://schemas.microsoft.com/office/powerpoint/2010/main" val="32881015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7B21-1E26-A847-AC61-FDA5EEFBFA48}"/>
              </a:ext>
            </a:extLst>
          </p:cNvPr>
          <p:cNvSpPr>
            <a:spLocks noGrp="1"/>
          </p:cNvSpPr>
          <p:nvPr>
            <p:ph type="title"/>
          </p:nvPr>
        </p:nvSpPr>
        <p:spPr>
          <a:xfrm>
            <a:off x="648930" y="629266"/>
            <a:ext cx="4795482" cy="1641987"/>
          </a:xfrm>
        </p:spPr>
        <p:txBody>
          <a:bodyPr vert="horz" lIns="91440" tIns="45720" rIns="91440" bIns="45720" rtlCol="0" anchor="t">
            <a:normAutofit/>
          </a:bodyPr>
          <a:lstStyle/>
          <a:p>
            <a:r>
              <a:rPr lang="en-US"/>
              <a:t>Issues and Limitations</a:t>
            </a:r>
          </a:p>
        </p:txBody>
      </p:sp>
      <p:pic>
        <p:nvPicPr>
          <p:cNvPr id="4" name="Picture 4">
            <a:extLst>
              <a:ext uri="{FF2B5EF4-FFF2-40B4-BE49-F238E27FC236}">
                <a16:creationId xmlns:a16="http://schemas.microsoft.com/office/drawing/2014/main" id="{E262BE8B-FBFD-9C36-C289-D5C4CB72BB2D}"/>
              </a:ext>
            </a:extLst>
          </p:cNvPr>
          <p:cNvPicPr>
            <a:picLocks noGrp="1" noChangeAspect="1"/>
          </p:cNvPicPr>
          <p:nvPr>
            <p:ph idx="1"/>
          </p:nvPr>
        </p:nvPicPr>
        <p:blipFill rotWithShape="1">
          <a:blip r:embed="rId3">
            <a:extLst>
              <a:ext uri="{837473B0-CC2E-450A-ABE3-18F120FF3D39}">
                <a1611:picAttrSrcUrl xmlns:a1611="http://schemas.microsoft.com/office/drawing/2016/11/main" r:id="rId4"/>
              </a:ext>
            </a:extLst>
          </a:blip>
          <a:srcRect l="1676" r="2159" b="1"/>
          <a:stretch/>
        </p:blipFill>
        <p:spPr>
          <a:xfrm>
            <a:off x="6094410" y="609601"/>
            <a:ext cx="5449889" cy="5638797"/>
          </a:xfrm>
          <a:prstGeom prst="rect">
            <a:avLst/>
          </a:prstGeom>
          <a:effectLst>
            <a:outerShdw blurRad="50800" dist="38100" dir="5400000" algn="t" rotWithShape="0">
              <a:prstClr val="black">
                <a:alpha val="43000"/>
              </a:prstClr>
            </a:outerShdw>
          </a:effectLst>
        </p:spPr>
      </p:pic>
      <p:sp>
        <p:nvSpPr>
          <p:cNvPr id="20" name="Rectangle 19">
            <a:extLst>
              <a:ext uri="{FF2B5EF4-FFF2-40B4-BE49-F238E27FC236}">
                <a16:creationId xmlns:a16="http://schemas.microsoft.com/office/drawing/2014/main" id="{AA047838-7F9E-43CF-A116-26E7AAA8F8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TextBox 2">
            <a:extLst>
              <a:ext uri="{FF2B5EF4-FFF2-40B4-BE49-F238E27FC236}">
                <a16:creationId xmlns:a16="http://schemas.microsoft.com/office/drawing/2014/main" id="{7E1B80B1-525F-AA95-F245-D2DAB16FB016}"/>
              </a:ext>
            </a:extLst>
          </p:cNvPr>
          <p:cNvSpPr txBox="1"/>
          <p:nvPr/>
        </p:nvSpPr>
        <p:spPr>
          <a:xfrm>
            <a:off x="647701" y="2438401"/>
            <a:ext cx="4797256" cy="3809998"/>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defTabSz="457200">
              <a:spcBef>
                <a:spcPts val="1000"/>
              </a:spcBef>
              <a:buClr>
                <a:schemeClr val="bg2">
                  <a:lumMod val="40000"/>
                  <a:lumOff val="60000"/>
                </a:schemeClr>
              </a:buClr>
              <a:buSzPct val="80000"/>
              <a:buFont typeface="Wingdings 3" charset="2"/>
              <a:buChar char=""/>
            </a:pPr>
            <a:r>
              <a:rPr lang="en-US">
                <a:latin typeface="+mj-lt"/>
                <a:ea typeface="+mj-ea"/>
                <a:cs typeface="+mj-cs"/>
              </a:rPr>
              <a:t>The crime dataset although provides us with useful information, is missing certain details that can be used to gain various insights.</a:t>
            </a:r>
          </a:p>
          <a:p>
            <a:pPr defTabSz="457200">
              <a:spcBef>
                <a:spcPts val="1000"/>
              </a:spcBef>
              <a:buClr>
                <a:schemeClr val="bg2">
                  <a:lumMod val="40000"/>
                  <a:lumOff val="60000"/>
                </a:schemeClr>
              </a:buClr>
              <a:buSzPct val="80000"/>
              <a:buFont typeface="Wingdings 3" charset="2"/>
              <a:buChar char=""/>
            </a:pPr>
            <a:endParaRPr lang="en-US">
              <a:latin typeface="+mj-lt"/>
              <a:ea typeface="+mj-ea"/>
              <a:cs typeface="+mj-cs"/>
            </a:endParaRPr>
          </a:p>
          <a:p>
            <a:pPr marL="285750" indent="-285750" defTabSz="457200">
              <a:spcBef>
                <a:spcPts val="1000"/>
              </a:spcBef>
              <a:buClr>
                <a:schemeClr val="bg2">
                  <a:lumMod val="40000"/>
                  <a:lumOff val="60000"/>
                </a:schemeClr>
              </a:buClr>
              <a:buSzPct val="80000"/>
              <a:buFont typeface="Wingdings 3" charset="2"/>
              <a:buChar char=""/>
            </a:pPr>
            <a:r>
              <a:rPr lang="en-US">
                <a:latin typeface="+mj-lt"/>
                <a:ea typeface="+mj-ea"/>
                <a:cs typeface="+mj-cs"/>
              </a:rPr>
              <a:t>The True Crime daily and the Twitter data can't be merged with the crime, weather, and stock API. These datasets need to be used individually for the analytics</a:t>
            </a:r>
          </a:p>
          <a:p>
            <a:pPr defTabSz="457200">
              <a:spcBef>
                <a:spcPts val="1000"/>
              </a:spcBef>
              <a:buClr>
                <a:schemeClr val="bg2">
                  <a:lumMod val="40000"/>
                  <a:lumOff val="60000"/>
                </a:schemeClr>
              </a:buClr>
              <a:buSzPct val="80000"/>
              <a:buFont typeface="Wingdings 3" charset="2"/>
              <a:buChar char=""/>
            </a:pPr>
            <a:endParaRPr lang="en-US">
              <a:latin typeface="+mj-lt"/>
              <a:ea typeface="+mj-ea"/>
              <a:cs typeface="+mj-cs"/>
            </a:endParaRPr>
          </a:p>
        </p:txBody>
      </p:sp>
    </p:spTree>
    <p:extLst>
      <p:ext uri="{BB962C8B-B14F-4D97-AF65-F5344CB8AC3E}">
        <p14:creationId xmlns:p14="http://schemas.microsoft.com/office/powerpoint/2010/main" val="26457474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D9B8FD4-CDEB-4EB4-B4DE-C89E11938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0" name="Freeform 36">
            <a:extLst>
              <a:ext uri="{FF2B5EF4-FFF2-40B4-BE49-F238E27FC236}">
                <a16:creationId xmlns:a16="http://schemas.microsoft.com/office/drawing/2014/main" id="{5A2E3D1D-9E9F-4739-BA14-D4D7FA9F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sp>
        <p:nvSpPr>
          <p:cNvPr id="12" name="Freeform: Shape 11">
            <a:extLst>
              <a:ext uri="{FF2B5EF4-FFF2-40B4-BE49-F238E27FC236}">
                <a16:creationId xmlns:a16="http://schemas.microsoft.com/office/drawing/2014/main" id="{1FFB365B-E9DC-4859-B8AB-CB83EEBE4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ADAB9C8-EB37-4914-A699-C716FC8FE4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B479FCD-BFB8-A542-BFAA-4C03B0C72546}"/>
              </a:ext>
            </a:extLst>
          </p:cNvPr>
          <p:cNvSpPr>
            <a:spLocks noGrp="1"/>
          </p:cNvSpPr>
          <p:nvPr>
            <p:ph type="title"/>
          </p:nvPr>
        </p:nvSpPr>
        <p:spPr>
          <a:xfrm>
            <a:off x="653143" y="1645920"/>
            <a:ext cx="3522879" cy="4470821"/>
          </a:xfrm>
        </p:spPr>
        <p:txBody>
          <a:bodyPr>
            <a:normAutofit/>
          </a:bodyPr>
          <a:lstStyle/>
          <a:p>
            <a:pPr algn="r"/>
            <a:r>
              <a:rPr lang="en-US" sz="3900">
                <a:solidFill>
                  <a:schemeClr val="bg2"/>
                </a:solidFill>
              </a:rPr>
              <a:t>Team and Contributions</a:t>
            </a:r>
          </a:p>
        </p:txBody>
      </p:sp>
      <p:sp>
        <p:nvSpPr>
          <p:cNvPr id="29" name="Content Placeholder 2">
            <a:extLst>
              <a:ext uri="{FF2B5EF4-FFF2-40B4-BE49-F238E27FC236}">
                <a16:creationId xmlns:a16="http://schemas.microsoft.com/office/drawing/2014/main" id="{AB00E6BA-BE1C-D849-A4C6-0AE2A6B4F65C}"/>
              </a:ext>
            </a:extLst>
          </p:cNvPr>
          <p:cNvSpPr>
            <a:spLocks noGrp="1"/>
          </p:cNvSpPr>
          <p:nvPr>
            <p:ph idx="1"/>
          </p:nvPr>
        </p:nvSpPr>
        <p:spPr>
          <a:xfrm>
            <a:off x="5204109" y="1645920"/>
            <a:ext cx="6269434" cy="4470821"/>
          </a:xfrm>
        </p:spPr>
        <p:txBody>
          <a:bodyPr vert="horz" lIns="91440" tIns="45720" rIns="91440" bIns="45720" rtlCol="0" anchor="t">
            <a:normAutofit lnSpcReduction="10000"/>
          </a:bodyPr>
          <a:lstStyle/>
          <a:p>
            <a:pPr>
              <a:lnSpc>
                <a:spcPct val="90000"/>
              </a:lnSpc>
            </a:pPr>
            <a:r>
              <a:rPr lang="en-US" sz="1900">
                <a:cs typeface="Calibri"/>
              </a:rPr>
              <a:t>Sri </a:t>
            </a:r>
            <a:r>
              <a:rPr lang="en-US" sz="1900" err="1">
                <a:cs typeface="Calibri"/>
              </a:rPr>
              <a:t>Sudersan</a:t>
            </a:r>
            <a:r>
              <a:rPr lang="en-US" sz="1900">
                <a:cs typeface="Calibri"/>
              </a:rPr>
              <a:t>: </a:t>
            </a:r>
            <a:r>
              <a:rPr lang="en-US" sz="1900">
                <a:ea typeface="+mj-lt"/>
                <a:cs typeface="+mj-lt"/>
              </a:rPr>
              <a:t>extracted information pertaining to weather such as Temp, Humidity, Condition from weather API, Function Optimization &amp; Rate limitation</a:t>
            </a:r>
            <a:endParaRPr lang="en-US" sz="1900">
              <a:cs typeface="Calibri"/>
            </a:endParaRPr>
          </a:p>
          <a:p>
            <a:pPr>
              <a:lnSpc>
                <a:spcPct val="90000"/>
              </a:lnSpc>
            </a:pPr>
            <a:r>
              <a:rPr lang="en-US" sz="1900">
                <a:cs typeface="Calibri"/>
              </a:rPr>
              <a:t>Rishabh: </a:t>
            </a:r>
            <a:r>
              <a:rPr lang="en-US" sz="1900">
                <a:ea typeface="+mj-lt"/>
                <a:cs typeface="+mj-lt"/>
              </a:rPr>
              <a:t>scraped data from True Crime Daily website and Twitter API. Using the twitter and true crime daily we collected data with varied text data along with the date and time of the crime.</a:t>
            </a:r>
          </a:p>
          <a:p>
            <a:pPr>
              <a:lnSpc>
                <a:spcPct val="90000"/>
              </a:lnSpc>
            </a:pPr>
            <a:r>
              <a:rPr lang="en-US" sz="1900">
                <a:cs typeface="Calibri"/>
              </a:rPr>
              <a:t>Ridhan: </a:t>
            </a:r>
            <a:r>
              <a:rPr lang="en-US" sz="1900">
                <a:ea typeface="+mj-lt"/>
                <a:cs typeface="+mj-lt"/>
              </a:rPr>
              <a:t>collected data from the Twelve data API for stock market and Holiday information from the holiday API. Ridhan created 2 </a:t>
            </a:r>
            <a:r>
              <a:rPr lang="en-US" sz="1900" err="1">
                <a:ea typeface="+mj-lt"/>
                <a:cs typeface="+mj-lt"/>
              </a:rPr>
              <a:t>df</a:t>
            </a:r>
            <a:r>
              <a:rPr lang="en-US" sz="1900">
                <a:ea typeface="+mj-lt"/>
                <a:cs typeface="+mj-lt"/>
              </a:rPr>
              <a:t> for stock market and holiday to store the unique information.</a:t>
            </a:r>
            <a:endParaRPr lang="en-US" sz="1900">
              <a:cs typeface="Calibri"/>
            </a:endParaRPr>
          </a:p>
          <a:p>
            <a:pPr>
              <a:lnSpc>
                <a:spcPct val="90000"/>
              </a:lnSpc>
              <a:buClr>
                <a:srgbClr val="8AD0D6"/>
              </a:buClr>
            </a:pPr>
            <a:r>
              <a:rPr lang="en-US" sz="1900">
                <a:cs typeface="Calibri"/>
              </a:rPr>
              <a:t>Jeromey: </a:t>
            </a:r>
            <a:r>
              <a:rPr lang="en-US" sz="1900">
                <a:ea typeface="+mj-lt"/>
                <a:cs typeface="+mj-lt"/>
              </a:rPr>
              <a:t>collected data for the crime incidents everyday for 2 weeks and converted all to CSV files and merged it.</a:t>
            </a:r>
          </a:p>
          <a:p>
            <a:pPr>
              <a:lnSpc>
                <a:spcPct val="90000"/>
              </a:lnSpc>
              <a:buClr>
                <a:srgbClr val="8AD0D6"/>
              </a:buClr>
            </a:pPr>
            <a:endParaRPr lang="en-US" sz="1900">
              <a:cs typeface="Calibri"/>
            </a:endParaRPr>
          </a:p>
        </p:txBody>
      </p:sp>
    </p:spTree>
    <p:extLst>
      <p:ext uri="{BB962C8B-B14F-4D97-AF65-F5344CB8AC3E}">
        <p14:creationId xmlns:p14="http://schemas.microsoft.com/office/powerpoint/2010/main" val="40083873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2797A-D543-6231-AAD5-4532128558A7}"/>
              </a:ext>
            </a:extLst>
          </p:cNvPr>
          <p:cNvSpPr>
            <a:spLocks noGrp="1"/>
          </p:cNvSpPr>
          <p:nvPr>
            <p:ph type="title"/>
          </p:nvPr>
        </p:nvSpPr>
        <p:spPr>
          <a:xfrm>
            <a:off x="646111" y="452718"/>
            <a:ext cx="9404723" cy="912850"/>
          </a:xfrm>
        </p:spPr>
        <p:txBody>
          <a:bodyPr/>
          <a:lstStyle/>
          <a:p>
            <a:r>
              <a:rPr lang="en-US"/>
              <a:t>References</a:t>
            </a:r>
          </a:p>
        </p:txBody>
      </p:sp>
      <p:sp>
        <p:nvSpPr>
          <p:cNvPr id="3" name="Content Placeholder 2">
            <a:extLst>
              <a:ext uri="{FF2B5EF4-FFF2-40B4-BE49-F238E27FC236}">
                <a16:creationId xmlns:a16="http://schemas.microsoft.com/office/drawing/2014/main" id="{73425521-EEF7-5ACD-977E-BEDDFD46405B}"/>
              </a:ext>
            </a:extLst>
          </p:cNvPr>
          <p:cNvSpPr>
            <a:spLocks noGrp="1"/>
          </p:cNvSpPr>
          <p:nvPr>
            <p:ph idx="1"/>
          </p:nvPr>
        </p:nvSpPr>
        <p:spPr>
          <a:xfrm>
            <a:off x="1103312" y="1717638"/>
            <a:ext cx="8946541" cy="4530761"/>
          </a:xfrm>
        </p:spPr>
        <p:txBody>
          <a:bodyPr vert="horz" lIns="91440" tIns="45720" rIns="91440" bIns="45720" rtlCol="0" anchor="t">
            <a:normAutofit fontScale="92500"/>
          </a:bodyPr>
          <a:lstStyle/>
          <a:p>
            <a:pPr marL="0" indent="0">
              <a:buNone/>
            </a:pPr>
            <a:endParaRPr lang="en-US"/>
          </a:p>
          <a:p>
            <a:pPr>
              <a:buClr>
                <a:srgbClr val="8AD0D6"/>
              </a:buClr>
            </a:pPr>
            <a:r>
              <a:rPr lang="en-US">
                <a:ea typeface="+mj-lt"/>
                <a:cs typeface="+mj-lt"/>
              </a:rPr>
              <a:t>1. Jose, Joel Mathew. (2021). CRIME IS A RESULT OF SOCIAL AND ENVIRONMENTAL FACTORS AND NOT ON BIOLOGICAL FACTORS. International Journal of Current Advanced Research. 10. 23939-23941. 10.24327/ijcar.2021.23940.4743.</a:t>
            </a:r>
            <a:r>
              <a:rPr lang="en-US">
                <a:ea typeface="+mj-lt"/>
                <a:cs typeface="+mj-lt"/>
                <a:hlinkClick r:id="rId3"/>
              </a:rPr>
              <a:t>https://www.researchgate.net/publication/350054152_CRIME_IS_A_RESULT_OF_SOCIAL_AND_ENVIRONMENTAL_FACTORS_AND_NOT_ON_BIOLOGICAL_FACTORS</a:t>
            </a:r>
            <a:r>
              <a:rPr lang="en-US">
                <a:ea typeface="+mj-lt"/>
                <a:cs typeface="+mj-lt"/>
              </a:rPr>
              <a:t> </a:t>
            </a:r>
            <a:endParaRPr lang="en-US"/>
          </a:p>
          <a:p>
            <a:pPr>
              <a:buClr>
                <a:srgbClr val="8AD0D6"/>
              </a:buClr>
            </a:pPr>
            <a:r>
              <a:rPr lang="en-US">
                <a:ea typeface="+mj-lt"/>
                <a:cs typeface="+mj-lt"/>
              </a:rPr>
              <a:t>2. Garnier, Simon and Caplan, Joel M. and Kennedy, Leslie W., Predicting Dynamical Crime Distribution From Environmental and Social Influences, Frontiers in Applied Mathematics and Statistics,2018 </a:t>
            </a:r>
            <a:r>
              <a:rPr lang="en-US">
                <a:ea typeface="+mj-lt"/>
                <a:cs typeface="+mj-lt"/>
                <a:hlinkClick r:id="rId4"/>
              </a:rPr>
              <a:t>https://www.frontiersin.org/articles/10.3389/fams.2018.00013/full</a:t>
            </a:r>
          </a:p>
          <a:p>
            <a:pPr>
              <a:buClr>
                <a:srgbClr val="8AD0D6"/>
              </a:buClr>
            </a:pPr>
            <a:r>
              <a:rPr lang="en-US"/>
              <a:t>3. Twitter Official API documentation - </a:t>
            </a:r>
            <a:r>
              <a:rPr lang="en-US">
                <a:ea typeface="+mj-lt"/>
                <a:cs typeface="+mj-lt"/>
              </a:rPr>
              <a:t>https://developer.twitter.com/en/docs/twitter-api</a:t>
            </a:r>
            <a:endParaRPr lang="en-US"/>
          </a:p>
        </p:txBody>
      </p:sp>
    </p:spTree>
    <p:extLst>
      <p:ext uri="{BB962C8B-B14F-4D97-AF65-F5344CB8AC3E}">
        <p14:creationId xmlns:p14="http://schemas.microsoft.com/office/powerpoint/2010/main" val="2671704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42" name="Picture 41">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44" name="Picture 43">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46" name="Oval 45">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8" name="Picture 47">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50" name="Picture 49">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52" name="Rectangle 51">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7" name="Picture 7" descr="Logo&#10;&#10;Description automatically generated">
            <a:extLst>
              <a:ext uri="{FF2B5EF4-FFF2-40B4-BE49-F238E27FC236}">
                <a16:creationId xmlns:a16="http://schemas.microsoft.com/office/drawing/2014/main" id="{805BBA8B-A963-3E87-E018-115E0E636921}"/>
              </a:ext>
            </a:extLst>
          </p:cNvPr>
          <p:cNvPicPr>
            <a:picLocks noChangeAspect="1"/>
          </p:cNvPicPr>
          <p:nvPr/>
        </p:nvPicPr>
        <p:blipFill rotWithShape="1">
          <a:blip r:embed="rId8">
            <a:duotone>
              <a:prstClr val="black"/>
              <a:schemeClr val="accent5">
                <a:tint val="45000"/>
                <a:satMod val="400000"/>
              </a:schemeClr>
            </a:duotone>
            <a:alphaModFix amt="25000"/>
            <a:extLst>
              <a:ext uri="{837473B0-CC2E-450A-ABE3-18F120FF3D39}">
                <a1611:picAttrSrcUrl xmlns:a1611="http://schemas.microsoft.com/office/drawing/2016/11/main" r:id="rId9"/>
              </a:ext>
            </a:extLst>
          </a:blip>
          <a:srcRect t="37919" r="9091" b="10688"/>
          <a:stretch/>
        </p:blipFill>
        <p:spPr>
          <a:xfrm>
            <a:off x="20" y="10"/>
            <a:ext cx="12191980" cy="6857990"/>
          </a:xfrm>
          <a:prstGeom prst="rect">
            <a:avLst/>
          </a:prstGeom>
        </p:spPr>
      </p:pic>
      <p:sp>
        <p:nvSpPr>
          <p:cNvPr id="2" name="Title 1">
            <a:extLst>
              <a:ext uri="{FF2B5EF4-FFF2-40B4-BE49-F238E27FC236}">
                <a16:creationId xmlns:a16="http://schemas.microsoft.com/office/drawing/2014/main" id="{00E120F8-51E1-D6F3-B131-2848CA0F6BB9}"/>
              </a:ext>
            </a:extLst>
          </p:cNvPr>
          <p:cNvSpPr>
            <a:spLocks noGrp="1"/>
          </p:cNvSpPr>
          <p:nvPr>
            <p:ph type="title"/>
          </p:nvPr>
        </p:nvSpPr>
        <p:spPr>
          <a:xfrm>
            <a:off x="1154955" y="1447800"/>
            <a:ext cx="8825658" cy="3329581"/>
          </a:xfrm>
        </p:spPr>
        <p:txBody>
          <a:bodyPr vert="horz" lIns="91440" tIns="45720" rIns="91440" bIns="45720" rtlCol="0" anchor="b">
            <a:normAutofit/>
          </a:bodyPr>
          <a:lstStyle/>
          <a:p>
            <a:r>
              <a:rPr lang="en-US" sz="7200"/>
              <a:t>Thank You</a:t>
            </a:r>
          </a:p>
        </p:txBody>
      </p:sp>
      <p:sp>
        <p:nvSpPr>
          <p:cNvPr id="54" name="Rectangle 53">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 name="TextBox 7">
            <a:extLst>
              <a:ext uri="{FF2B5EF4-FFF2-40B4-BE49-F238E27FC236}">
                <a16:creationId xmlns:a16="http://schemas.microsoft.com/office/drawing/2014/main" id="{879EFF73-22F9-2003-A1B3-E168FB0C603C}"/>
              </a:ext>
            </a:extLst>
          </p:cNvPr>
          <p:cNvSpPr txBox="1"/>
          <p:nvPr/>
        </p:nvSpPr>
        <p:spPr>
          <a:xfrm>
            <a:off x="9461765" y="6657945"/>
            <a:ext cx="2730235"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9">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10">
                  <a:extLst>
                    <a:ext uri="{A12FA001-AC4F-418D-AE19-62706E023703}">
                      <ahyp:hlinkClr xmlns:ahyp="http://schemas.microsoft.com/office/drawing/2018/hyperlinkcolor" val="tx"/>
                    </a:ext>
                  </a:extLst>
                </a:hlinkClick>
              </a:rPr>
              <a:t>CC BY-NC</a:t>
            </a:r>
            <a:r>
              <a:rPr lang="en-US" sz="700">
                <a:solidFill>
                  <a:srgbClr val="FFFFFF"/>
                </a:solidFill>
              </a:rPr>
              <a:t>.</a:t>
            </a:r>
          </a:p>
        </p:txBody>
      </p:sp>
    </p:spTree>
    <p:extLst>
      <p:ext uri="{BB962C8B-B14F-4D97-AF65-F5344CB8AC3E}">
        <p14:creationId xmlns:p14="http://schemas.microsoft.com/office/powerpoint/2010/main" val="403035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3" name="Picture 72">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5" name="Picture 74">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77" name="Oval 76">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79" name="Picture 78">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81" name="Picture 80">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83" name="Rectangle 82">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5" name="Rectangle 84">
            <a:extLst>
              <a:ext uri="{FF2B5EF4-FFF2-40B4-BE49-F238E27FC236}">
                <a16:creationId xmlns:a16="http://schemas.microsoft.com/office/drawing/2014/main" id="{D67CA421-FA2B-47ED-A101-F8BBEBB29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4F02F6-349D-954F-B02F-78EBD3017252}"/>
              </a:ext>
            </a:extLst>
          </p:cNvPr>
          <p:cNvSpPr>
            <a:spLocks noGrp="1"/>
          </p:cNvSpPr>
          <p:nvPr>
            <p:ph type="title"/>
          </p:nvPr>
        </p:nvSpPr>
        <p:spPr>
          <a:xfrm>
            <a:off x="8200279" y="1325880"/>
            <a:ext cx="3344020" cy="3066507"/>
          </a:xfrm>
        </p:spPr>
        <p:txBody>
          <a:bodyPr vert="horz" lIns="91440" tIns="45720" rIns="91440" bIns="45720" rtlCol="0" anchor="b">
            <a:normAutofit/>
          </a:bodyPr>
          <a:lstStyle/>
          <a:p>
            <a:pPr>
              <a:lnSpc>
                <a:spcPct val="90000"/>
              </a:lnSpc>
            </a:pPr>
            <a:r>
              <a:rPr lang="en-US" sz="3400" b="0" i="0" kern="1200">
                <a:solidFill>
                  <a:srgbClr val="EBEBEB"/>
                </a:solidFill>
                <a:latin typeface="+mj-lt"/>
                <a:ea typeface="+mj-ea"/>
                <a:cs typeface="+mj-cs"/>
              </a:rPr>
              <a:t>Understanding the need...</a:t>
            </a:r>
          </a:p>
        </p:txBody>
      </p:sp>
      <p:sp useBgFill="1">
        <p:nvSpPr>
          <p:cNvPr id="87" name="Rectangle 86">
            <a:extLst>
              <a:ext uri="{FF2B5EF4-FFF2-40B4-BE49-F238E27FC236}">
                <a16:creationId xmlns:a16="http://schemas.microsoft.com/office/drawing/2014/main" id="{12425D82-CD5E-45A4-9542-70951E59F2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6914" y="639905"/>
            <a:ext cx="6915664" cy="55781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221DB897-A621-4D5F-AC81-91199AC43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8" name="Picture 8" descr="Graphical user interface, application&#10;&#10;Description automatically generated">
            <a:extLst>
              <a:ext uri="{FF2B5EF4-FFF2-40B4-BE49-F238E27FC236}">
                <a16:creationId xmlns:a16="http://schemas.microsoft.com/office/drawing/2014/main" id="{7F584ABC-4FF6-DB1C-9294-61A7C1F98562}"/>
              </a:ext>
            </a:extLst>
          </p:cNvPr>
          <p:cNvPicPr>
            <a:picLocks noChangeAspect="1"/>
          </p:cNvPicPr>
          <p:nvPr/>
        </p:nvPicPr>
        <p:blipFill rotWithShape="1">
          <a:blip r:embed="rId7">
            <a:extLst>
              <a:ext uri="{837473B0-CC2E-450A-ABE3-18F120FF3D39}">
                <a1611:picAttrSrcUrl xmlns:a1611="http://schemas.microsoft.com/office/drawing/2016/11/main" r:id="rId8"/>
              </a:ext>
            </a:extLst>
          </a:blip>
          <a:srcRect l="2489" r="1923" b="-220"/>
          <a:stretch/>
        </p:blipFill>
        <p:spPr>
          <a:xfrm>
            <a:off x="955392" y="1737328"/>
            <a:ext cx="6275584" cy="3388536"/>
          </a:xfrm>
          <a:prstGeom prst="rect">
            <a:avLst/>
          </a:prstGeom>
          <a:effectLst/>
        </p:spPr>
      </p:pic>
    </p:spTree>
    <p:extLst>
      <p:ext uri="{BB962C8B-B14F-4D97-AF65-F5344CB8AC3E}">
        <p14:creationId xmlns:p14="http://schemas.microsoft.com/office/powerpoint/2010/main" val="1908454683"/>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4F02F6-349D-954F-B02F-78EBD3017252}"/>
              </a:ext>
            </a:extLst>
          </p:cNvPr>
          <p:cNvSpPr>
            <a:spLocks noGrp="1"/>
          </p:cNvSpPr>
          <p:nvPr>
            <p:ph type="title"/>
          </p:nvPr>
        </p:nvSpPr>
        <p:spPr>
          <a:xfrm>
            <a:off x="5411931" y="452718"/>
            <a:ext cx="4638903" cy="1400530"/>
          </a:xfrm>
        </p:spPr>
        <p:txBody>
          <a:bodyPr vert="horz" lIns="91440" tIns="45720" rIns="91440" bIns="45720" rtlCol="0" anchor="t">
            <a:normAutofit/>
          </a:bodyPr>
          <a:lstStyle/>
          <a:p>
            <a:pPr>
              <a:lnSpc>
                <a:spcPct val="90000"/>
              </a:lnSpc>
            </a:pPr>
            <a:r>
              <a:rPr lang="en-US" sz="3600"/>
              <a:t>Introduction and Purpose of Dataset</a:t>
            </a:r>
          </a:p>
        </p:txBody>
      </p:sp>
      <p:sp>
        <p:nvSpPr>
          <p:cNvPr id="23"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8375" y="-1573"/>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5" descr="Diagram&#10;&#10;Description automatically generated">
            <a:extLst>
              <a:ext uri="{FF2B5EF4-FFF2-40B4-BE49-F238E27FC236}">
                <a16:creationId xmlns:a16="http://schemas.microsoft.com/office/drawing/2014/main" id="{4C0F9666-AC69-655A-A2A9-0CA9BEB56A82}"/>
              </a:ext>
            </a:extLst>
          </p:cNvPr>
          <p:cNvPicPr>
            <a:picLocks noChangeAspect="1"/>
          </p:cNvPicPr>
          <p:nvPr/>
        </p:nvPicPr>
        <p:blipFill rotWithShape="1">
          <a:blip r:embed="rId4">
            <a:extLst>
              <a:ext uri="{837473B0-CC2E-450A-ABE3-18F120FF3D39}">
                <a1611:picAttrSrcUrl xmlns:a1611="http://schemas.microsoft.com/office/drawing/2016/11/main" r:id="rId5"/>
              </a:ext>
            </a:extLst>
          </a:blip>
          <a:srcRect l="20842" r="16613" b="-1"/>
          <a:stretch/>
        </p:blipFill>
        <p:spPr>
          <a:xfrm>
            <a:off x="3" y="10"/>
            <a:ext cx="4973099" cy="6857991"/>
          </a:xfrm>
          <a:custGeom>
            <a:avLst/>
            <a:gdLst/>
            <a:ahLst/>
            <a:cxnLst/>
            <a:rect l="l" t="t" r="r" b="b"/>
            <a:pathLst>
              <a:path w="4973099" h="6858001">
                <a:moveTo>
                  <a:pt x="3628384" y="0"/>
                </a:moveTo>
                <a:lnTo>
                  <a:pt x="4971922" y="0"/>
                </a:lnTo>
                <a:lnTo>
                  <a:pt x="4946877" y="155677"/>
                </a:lnTo>
                <a:lnTo>
                  <a:pt x="4923008" y="310668"/>
                </a:lnTo>
                <a:lnTo>
                  <a:pt x="4899644" y="466344"/>
                </a:lnTo>
                <a:lnTo>
                  <a:pt x="4879641" y="622707"/>
                </a:lnTo>
                <a:lnTo>
                  <a:pt x="4859470" y="778383"/>
                </a:lnTo>
                <a:lnTo>
                  <a:pt x="4840644" y="934746"/>
                </a:lnTo>
                <a:lnTo>
                  <a:pt x="4824508" y="1089051"/>
                </a:lnTo>
                <a:lnTo>
                  <a:pt x="4809212" y="1245413"/>
                </a:lnTo>
                <a:lnTo>
                  <a:pt x="4795260" y="1401090"/>
                </a:lnTo>
                <a:lnTo>
                  <a:pt x="4783158" y="1554023"/>
                </a:lnTo>
                <a:lnTo>
                  <a:pt x="4771055" y="1709014"/>
                </a:lnTo>
                <a:lnTo>
                  <a:pt x="4760970" y="1861947"/>
                </a:lnTo>
                <a:lnTo>
                  <a:pt x="4753070" y="2014881"/>
                </a:lnTo>
                <a:lnTo>
                  <a:pt x="4744833" y="2167128"/>
                </a:lnTo>
                <a:lnTo>
                  <a:pt x="4737942" y="2318004"/>
                </a:lnTo>
                <a:lnTo>
                  <a:pt x="4733067" y="2467509"/>
                </a:lnTo>
                <a:lnTo>
                  <a:pt x="4728865" y="2617013"/>
                </a:lnTo>
                <a:lnTo>
                  <a:pt x="4724831" y="2765146"/>
                </a:lnTo>
                <a:lnTo>
                  <a:pt x="4722982" y="2911221"/>
                </a:lnTo>
                <a:lnTo>
                  <a:pt x="4720965" y="3057297"/>
                </a:lnTo>
                <a:lnTo>
                  <a:pt x="4719956" y="3201315"/>
                </a:lnTo>
                <a:lnTo>
                  <a:pt x="4720965" y="3343961"/>
                </a:lnTo>
                <a:lnTo>
                  <a:pt x="4720965" y="3485236"/>
                </a:lnTo>
                <a:lnTo>
                  <a:pt x="4722982" y="3625139"/>
                </a:lnTo>
                <a:lnTo>
                  <a:pt x="4726007" y="3762299"/>
                </a:lnTo>
                <a:lnTo>
                  <a:pt x="4728865" y="3898087"/>
                </a:lnTo>
                <a:lnTo>
                  <a:pt x="4732059" y="4031133"/>
                </a:lnTo>
                <a:lnTo>
                  <a:pt x="4736933" y="4163492"/>
                </a:lnTo>
                <a:lnTo>
                  <a:pt x="4742144" y="4293793"/>
                </a:lnTo>
                <a:lnTo>
                  <a:pt x="4746850" y="4421352"/>
                </a:lnTo>
                <a:lnTo>
                  <a:pt x="4760130" y="4670298"/>
                </a:lnTo>
                <a:lnTo>
                  <a:pt x="4774249" y="4908956"/>
                </a:lnTo>
                <a:lnTo>
                  <a:pt x="4789041" y="5138013"/>
                </a:lnTo>
                <a:lnTo>
                  <a:pt x="4805346" y="5354726"/>
                </a:lnTo>
                <a:lnTo>
                  <a:pt x="4822323" y="5561838"/>
                </a:lnTo>
                <a:lnTo>
                  <a:pt x="4840644" y="5753862"/>
                </a:lnTo>
                <a:lnTo>
                  <a:pt x="4858630" y="5934227"/>
                </a:lnTo>
                <a:lnTo>
                  <a:pt x="4876615" y="6100191"/>
                </a:lnTo>
                <a:lnTo>
                  <a:pt x="4893592" y="6252438"/>
                </a:lnTo>
                <a:lnTo>
                  <a:pt x="4909729" y="6387541"/>
                </a:lnTo>
                <a:lnTo>
                  <a:pt x="4925025" y="6509613"/>
                </a:lnTo>
                <a:lnTo>
                  <a:pt x="4937800" y="6612483"/>
                </a:lnTo>
                <a:lnTo>
                  <a:pt x="4949902" y="6698894"/>
                </a:lnTo>
                <a:lnTo>
                  <a:pt x="4967216" y="6817538"/>
                </a:lnTo>
                <a:lnTo>
                  <a:pt x="4973099" y="6858000"/>
                </a:lnTo>
                <a:lnTo>
                  <a:pt x="4075210" y="6858000"/>
                </a:lnTo>
                <a:lnTo>
                  <a:pt x="4075210" y="6858001"/>
                </a:lnTo>
                <a:lnTo>
                  <a:pt x="0" y="6858001"/>
                </a:lnTo>
                <a:lnTo>
                  <a:pt x="0" y="1"/>
                </a:lnTo>
                <a:lnTo>
                  <a:pt x="3628384" y="1"/>
                </a:lnTo>
                <a:close/>
              </a:path>
            </a:pathLst>
          </a:custGeom>
        </p:spPr>
      </p:pic>
      <p:sp>
        <p:nvSpPr>
          <p:cNvPr id="25" name="Rectangle 24">
            <a:extLst>
              <a:ext uri="{FF2B5EF4-FFF2-40B4-BE49-F238E27FC236}">
                <a16:creationId xmlns:a16="http://schemas.microsoft.com/office/drawing/2014/main" id="{D6F18ACE-6E82-4ADC-8A2F-A1771B309B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 name="TextBox 7">
            <a:extLst>
              <a:ext uri="{FF2B5EF4-FFF2-40B4-BE49-F238E27FC236}">
                <a16:creationId xmlns:a16="http://schemas.microsoft.com/office/drawing/2014/main" id="{876E47BC-361A-7865-B184-85419CA6E907}"/>
              </a:ext>
            </a:extLst>
          </p:cNvPr>
          <p:cNvSpPr txBox="1"/>
          <p:nvPr/>
        </p:nvSpPr>
        <p:spPr>
          <a:xfrm>
            <a:off x="5410950" y="2052918"/>
            <a:ext cx="4638903" cy="4195481"/>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285750" indent="-285750" defTabSz="457200">
              <a:lnSpc>
                <a:spcPct val="90000"/>
              </a:lnSpc>
              <a:spcBef>
                <a:spcPts val="1000"/>
              </a:spcBef>
              <a:buClr>
                <a:schemeClr val="bg2">
                  <a:lumMod val="40000"/>
                  <a:lumOff val="60000"/>
                </a:schemeClr>
              </a:buClr>
              <a:buSzPct val="80000"/>
              <a:buFont typeface="Wingdings 3" charset="2"/>
              <a:buChar char=""/>
            </a:pPr>
            <a:r>
              <a:rPr lang="en-US" sz="1500">
                <a:latin typeface="+mj-lt"/>
                <a:ea typeface="+mj-ea"/>
                <a:cs typeface="+mj-cs"/>
              </a:rPr>
              <a:t>Other predictions and analytics like, The time zones during which the particular area would be hard to access or would be prone to crimes can be drawn from the given data. </a:t>
            </a:r>
          </a:p>
          <a:p>
            <a:pPr marL="285750" indent="-285750" defTabSz="457200">
              <a:lnSpc>
                <a:spcPct val="90000"/>
              </a:lnSpc>
              <a:spcBef>
                <a:spcPts val="1000"/>
              </a:spcBef>
              <a:buClr>
                <a:schemeClr val="bg2">
                  <a:lumMod val="40000"/>
                  <a:lumOff val="60000"/>
                </a:schemeClr>
              </a:buClr>
              <a:buSzPct val="80000"/>
              <a:buFont typeface="Wingdings 3" charset="2"/>
              <a:buChar char=""/>
            </a:pPr>
            <a:r>
              <a:rPr lang="en-US" sz="1500">
                <a:latin typeface="+mj-lt"/>
                <a:ea typeface="+mj-ea"/>
                <a:cs typeface="+mj-cs"/>
              </a:rPr>
              <a:t>With the timestamps in the data set, we can also predict the time of the years, seasons, and holidays on the days when maximum crimes take place. Also, by including Sensex and other economic data, we can trace the effect of the economy and the crime rate (theft, burglary, etc). </a:t>
            </a:r>
          </a:p>
          <a:p>
            <a:pPr marL="285750" indent="-285750" defTabSz="457200">
              <a:lnSpc>
                <a:spcPct val="90000"/>
              </a:lnSpc>
              <a:spcBef>
                <a:spcPts val="1000"/>
              </a:spcBef>
              <a:buClr>
                <a:schemeClr val="bg2">
                  <a:lumMod val="40000"/>
                  <a:lumOff val="60000"/>
                </a:schemeClr>
              </a:buClr>
              <a:buSzPct val="80000"/>
              <a:buFont typeface="Wingdings 3" charset="2"/>
              <a:buChar char=""/>
            </a:pPr>
            <a:r>
              <a:rPr lang="en-US" sz="1500">
                <a:latin typeface="+mj-lt"/>
                <a:ea typeface="+mj-ea"/>
                <a:cs typeface="+mj-cs"/>
              </a:rPr>
              <a:t>Expand our search to other major cities and  compare the differences. </a:t>
            </a:r>
          </a:p>
          <a:p>
            <a:pPr marL="285750" indent="-285750" defTabSz="457200">
              <a:lnSpc>
                <a:spcPct val="90000"/>
              </a:lnSpc>
              <a:spcBef>
                <a:spcPts val="1000"/>
              </a:spcBef>
              <a:buClr>
                <a:schemeClr val="bg2">
                  <a:lumMod val="40000"/>
                  <a:lumOff val="60000"/>
                </a:schemeClr>
              </a:buClr>
              <a:buSzPct val="80000"/>
              <a:buFont typeface="Wingdings 3" charset="2"/>
              <a:buChar char=""/>
            </a:pPr>
            <a:r>
              <a:rPr lang="en-US" sz="1500">
                <a:latin typeface="+mj-lt"/>
                <a:ea typeface="+mj-ea"/>
                <a:cs typeface="+mj-cs"/>
              </a:rPr>
              <a:t>We believe this dataset would enable us to connect the dots and form a logical analysis</a:t>
            </a:r>
          </a:p>
        </p:txBody>
      </p:sp>
    </p:spTree>
    <p:extLst>
      <p:ext uri="{BB962C8B-B14F-4D97-AF65-F5344CB8AC3E}">
        <p14:creationId xmlns:p14="http://schemas.microsoft.com/office/powerpoint/2010/main" val="9164268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8A51C-AC5C-224B-83E1-BE4285E72E3E}"/>
              </a:ext>
            </a:extLst>
          </p:cNvPr>
          <p:cNvSpPr>
            <a:spLocks noGrp="1"/>
          </p:cNvSpPr>
          <p:nvPr>
            <p:ph type="title"/>
          </p:nvPr>
        </p:nvSpPr>
        <p:spPr>
          <a:xfrm>
            <a:off x="646112" y="452718"/>
            <a:ext cx="5629222" cy="1400530"/>
          </a:xfrm>
        </p:spPr>
        <p:txBody>
          <a:bodyPr>
            <a:normAutofit/>
          </a:bodyPr>
          <a:lstStyle/>
          <a:p>
            <a:r>
              <a:rPr lang="en-US"/>
              <a:t>Source of Data</a:t>
            </a:r>
          </a:p>
        </p:txBody>
      </p:sp>
      <p:sp>
        <p:nvSpPr>
          <p:cNvPr id="19" name="Freeform: Shape 18">
            <a:extLst>
              <a:ext uri="{FF2B5EF4-FFF2-40B4-BE49-F238E27FC236}">
                <a16:creationId xmlns:a16="http://schemas.microsoft.com/office/drawing/2014/main" id="{BDF1A5A8-1F9D-41FB-9968-E8E141CC34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98731" y="664312"/>
            <a:ext cx="6858001" cy="5529377"/>
          </a:xfrm>
          <a:custGeom>
            <a:avLst/>
            <a:gdLst>
              <a:gd name="connsiteX0" fmla="*/ 6858001 w 6858001"/>
              <a:gd name="connsiteY0" fmla="*/ 1177 h 5529377"/>
              <a:gd name="connsiteX1" fmla="*/ 6858001 w 6858001"/>
              <a:gd name="connsiteY1" fmla="*/ 1344715 h 5529377"/>
              <a:gd name="connsiteX2" fmla="*/ 6858000 w 6858001"/>
              <a:gd name="connsiteY2" fmla="*/ 1344715 h 5529377"/>
              <a:gd name="connsiteX3" fmla="*/ 6858000 w 6858001"/>
              <a:gd name="connsiteY3" fmla="*/ 5529377 h 5529377"/>
              <a:gd name="connsiteX4" fmla="*/ 0 w 6858001"/>
              <a:gd name="connsiteY4" fmla="*/ 5529376 h 5529377"/>
              <a:gd name="connsiteX5" fmla="*/ 0 w 6858001"/>
              <a:gd name="connsiteY5" fmla="*/ 891096 h 5529377"/>
              <a:gd name="connsiteX6" fmla="*/ 1 w 6858001"/>
              <a:gd name="connsiteY6" fmla="*/ 891096 h 5529377"/>
              <a:gd name="connsiteX7" fmla="*/ 1 w 6858001"/>
              <a:gd name="connsiteY7" fmla="*/ 0 h 5529377"/>
              <a:gd name="connsiteX8" fmla="*/ 40463 w 6858001"/>
              <a:gd name="connsiteY8" fmla="*/ 5883 h 5529377"/>
              <a:gd name="connsiteX9" fmla="*/ 159107 w 6858001"/>
              <a:gd name="connsiteY9" fmla="*/ 23196 h 5529377"/>
              <a:gd name="connsiteX10" fmla="*/ 245518 w 6858001"/>
              <a:gd name="connsiteY10" fmla="*/ 35299 h 5529377"/>
              <a:gd name="connsiteX11" fmla="*/ 348388 w 6858001"/>
              <a:gd name="connsiteY11" fmla="*/ 48073 h 5529377"/>
              <a:gd name="connsiteX12" fmla="*/ 470460 w 6858001"/>
              <a:gd name="connsiteY12" fmla="*/ 63369 h 5529377"/>
              <a:gd name="connsiteX13" fmla="*/ 605563 w 6858001"/>
              <a:gd name="connsiteY13" fmla="*/ 79506 h 5529377"/>
              <a:gd name="connsiteX14" fmla="*/ 757810 w 6858001"/>
              <a:gd name="connsiteY14" fmla="*/ 96483 h 5529377"/>
              <a:gd name="connsiteX15" fmla="*/ 923774 w 6858001"/>
              <a:gd name="connsiteY15" fmla="*/ 114469 h 5529377"/>
              <a:gd name="connsiteX16" fmla="*/ 1104139 w 6858001"/>
              <a:gd name="connsiteY16" fmla="*/ 132454 h 5529377"/>
              <a:gd name="connsiteX17" fmla="*/ 1296163 w 6858001"/>
              <a:gd name="connsiteY17" fmla="*/ 150776 h 5529377"/>
              <a:gd name="connsiteX18" fmla="*/ 1503275 w 6858001"/>
              <a:gd name="connsiteY18" fmla="*/ 167753 h 5529377"/>
              <a:gd name="connsiteX19" fmla="*/ 1719988 w 6858001"/>
              <a:gd name="connsiteY19" fmla="*/ 184058 h 5529377"/>
              <a:gd name="connsiteX20" fmla="*/ 1949045 w 6858001"/>
              <a:gd name="connsiteY20" fmla="*/ 198849 h 5529377"/>
              <a:gd name="connsiteX21" fmla="*/ 2187703 w 6858001"/>
              <a:gd name="connsiteY21" fmla="*/ 212969 h 5529377"/>
              <a:gd name="connsiteX22" fmla="*/ 2436649 w 6858001"/>
              <a:gd name="connsiteY22" fmla="*/ 226248 h 5529377"/>
              <a:gd name="connsiteX23" fmla="*/ 2564208 w 6858001"/>
              <a:gd name="connsiteY23" fmla="*/ 230955 h 5529377"/>
              <a:gd name="connsiteX24" fmla="*/ 2694509 w 6858001"/>
              <a:gd name="connsiteY24" fmla="*/ 236165 h 5529377"/>
              <a:gd name="connsiteX25" fmla="*/ 2826868 w 6858001"/>
              <a:gd name="connsiteY25" fmla="*/ 241040 h 5529377"/>
              <a:gd name="connsiteX26" fmla="*/ 2959914 w 6858001"/>
              <a:gd name="connsiteY26" fmla="*/ 244234 h 5529377"/>
              <a:gd name="connsiteX27" fmla="*/ 3095702 w 6858001"/>
              <a:gd name="connsiteY27" fmla="*/ 247091 h 5529377"/>
              <a:gd name="connsiteX28" fmla="*/ 3232862 w 6858001"/>
              <a:gd name="connsiteY28" fmla="*/ 250117 h 5529377"/>
              <a:gd name="connsiteX29" fmla="*/ 3372765 w 6858001"/>
              <a:gd name="connsiteY29" fmla="*/ 252134 h 5529377"/>
              <a:gd name="connsiteX30" fmla="*/ 3514040 w 6858001"/>
              <a:gd name="connsiteY30" fmla="*/ 252134 h 5529377"/>
              <a:gd name="connsiteX31" fmla="*/ 3656686 w 6858001"/>
              <a:gd name="connsiteY31" fmla="*/ 253142 h 5529377"/>
              <a:gd name="connsiteX32" fmla="*/ 3800704 w 6858001"/>
              <a:gd name="connsiteY32" fmla="*/ 252134 h 5529377"/>
              <a:gd name="connsiteX33" fmla="*/ 3946780 w 6858001"/>
              <a:gd name="connsiteY33" fmla="*/ 250117 h 5529377"/>
              <a:gd name="connsiteX34" fmla="*/ 4092855 w 6858001"/>
              <a:gd name="connsiteY34" fmla="*/ 248268 h 5529377"/>
              <a:gd name="connsiteX35" fmla="*/ 4240988 w 6858001"/>
              <a:gd name="connsiteY35" fmla="*/ 244234 h 5529377"/>
              <a:gd name="connsiteX36" fmla="*/ 4390492 w 6858001"/>
              <a:gd name="connsiteY36" fmla="*/ 240032 h 5529377"/>
              <a:gd name="connsiteX37" fmla="*/ 4539997 w 6858001"/>
              <a:gd name="connsiteY37" fmla="*/ 235157 h 5529377"/>
              <a:gd name="connsiteX38" fmla="*/ 4690873 w 6858001"/>
              <a:gd name="connsiteY38" fmla="*/ 228266 h 5529377"/>
              <a:gd name="connsiteX39" fmla="*/ 4843120 w 6858001"/>
              <a:gd name="connsiteY39" fmla="*/ 220029 h 5529377"/>
              <a:gd name="connsiteX40" fmla="*/ 4996054 w 6858001"/>
              <a:gd name="connsiteY40" fmla="*/ 212129 h 5529377"/>
              <a:gd name="connsiteX41" fmla="*/ 5148987 w 6858001"/>
              <a:gd name="connsiteY41" fmla="*/ 202044 h 5529377"/>
              <a:gd name="connsiteX42" fmla="*/ 5303978 w 6858001"/>
              <a:gd name="connsiteY42" fmla="*/ 189941 h 5529377"/>
              <a:gd name="connsiteX43" fmla="*/ 5456911 w 6858001"/>
              <a:gd name="connsiteY43" fmla="*/ 177839 h 5529377"/>
              <a:gd name="connsiteX44" fmla="*/ 5612588 w 6858001"/>
              <a:gd name="connsiteY44" fmla="*/ 163887 h 5529377"/>
              <a:gd name="connsiteX45" fmla="*/ 5768950 w 6858001"/>
              <a:gd name="connsiteY45" fmla="*/ 148591 h 5529377"/>
              <a:gd name="connsiteX46" fmla="*/ 5923255 w 6858001"/>
              <a:gd name="connsiteY46" fmla="*/ 132455 h 5529377"/>
              <a:gd name="connsiteX47" fmla="*/ 6079618 w 6858001"/>
              <a:gd name="connsiteY47" fmla="*/ 113629 h 5529377"/>
              <a:gd name="connsiteX48" fmla="*/ 6235294 w 6858001"/>
              <a:gd name="connsiteY48" fmla="*/ 93458 h 5529377"/>
              <a:gd name="connsiteX49" fmla="*/ 6391657 w 6858001"/>
              <a:gd name="connsiteY49" fmla="*/ 73455 h 5529377"/>
              <a:gd name="connsiteX50" fmla="*/ 6547333 w 6858001"/>
              <a:gd name="connsiteY50" fmla="*/ 50091 h 5529377"/>
              <a:gd name="connsiteX51" fmla="*/ 6702324 w 6858001"/>
              <a:gd name="connsiteY51" fmla="*/ 26222 h 552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5529377">
                <a:moveTo>
                  <a:pt x="6858001" y="1177"/>
                </a:moveTo>
                <a:lnTo>
                  <a:pt x="6858001" y="1344715"/>
                </a:lnTo>
                <a:lnTo>
                  <a:pt x="6858000" y="1344715"/>
                </a:lnTo>
                <a:lnTo>
                  <a:pt x="6858000" y="5529377"/>
                </a:lnTo>
                <a:lnTo>
                  <a:pt x="0" y="5529376"/>
                </a:lnTo>
                <a:lnTo>
                  <a:pt x="0" y="891096"/>
                </a:lnTo>
                <a:lnTo>
                  <a:pt x="1" y="891096"/>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8" y="241040"/>
                </a:lnTo>
                <a:lnTo>
                  <a:pt x="2959914" y="244234"/>
                </a:lnTo>
                <a:lnTo>
                  <a:pt x="3095702" y="247091"/>
                </a:lnTo>
                <a:lnTo>
                  <a:pt x="3232862" y="250117"/>
                </a:lnTo>
                <a:lnTo>
                  <a:pt x="3372765" y="252134"/>
                </a:lnTo>
                <a:lnTo>
                  <a:pt x="3514040" y="252134"/>
                </a:lnTo>
                <a:lnTo>
                  <a:pt x="3656686" y="253142"/>
                </a:lnTo>
                <a:lnTo>
                  <a:pt x="3800704" y="252134"/>
                </a:lnTo>
                <a:lnTo>
                  <a:pt x="3946780" y="250117"/>
                </a:lnTo>
                <a:lnTo>
                  <a:pt x="4092855"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solidFill>
            <a:srgbClr val="FFFFFF"/>
          </a:solidFill>
          <a:ln>
            <a:noFill/>
          </a:ln>
        </p:spPr>
      </p:sp>
      <p:sp>
        <p:nvSpPr>
          <p:cNvPr id="21" name="Freeform 7">
            <a:extLst>
              <a:ext uri="{FF2B5EF4-FFF2-40B4-BE49-F238E27FC236}">
                <a16:creationId xmlns:a16="http://schemas.microsoft.com/office/drawing/2014/main" id="{2FF8A507-56A2-4FE4-8B7E-C1BC9DD86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49843"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7" name="Picture 7" descr="A picture containing ax&#10;&#10;Description automatically generated">
            <a:extLst>
              <a:ext uri="{FF2B5EF4-FFF2-40B4-BE49-F238E27FC236}">
                <a16:creationId xmlns:a16="http://schemas.microsoft.com/office/drawing/2014/main" id="{095E6400-AFEB-F285-D02A-3820FE1EEED4}"/>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7563742" y="654633"/>
            <a:ext cx="3980139" cy="3228334"/>
          </a:xfrm>
          <a:prstGeom prst="rect">
            <a:avLst/>
          </a:prstGeom>
          <a:effectLst/>
        </p:spPr>
      </p:pic>
      <p:sp>
        <p:nvSpPr>
          <p:cNvPr id="23" name="Rectangle 22">
            <a:extLst>
              <a:ext uri="{FF2B5EF4-FFF2-40B4-BE49-F238E27FC236}">
                <a16:creationId xmlns:a16="http://schemas.microsoft.com/office/drawing/2014/main" id="{FCC54B50-93BD-4243-9020-11486472E2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69AB92F3-2775-4B46-A098-FE988824A88C}"/>
              </a:ext>
            </a:extLst>
          </p:cNvPr>
          <p:cNvSpPr>
            <a:spLocks noGrp="1"/>
          </p:cNvSpPr>
          <p:nvPr>
            <p:ph idx="1"/>
          </p:nvPr>
        </p:nvSpPr>
        <p:spPr>
          <a:xfrm>
            <a:off x="646112" y="2052918"/>
            <a:ext cx="5628635" cy="4195481"/>
          </a:xfrm>
        </p:spPr>
        <p:txBody>
          <a:bodyPr vert="horz" lIns="91440" tIns="45720" rIns="91440" bIns="45720" rtlCol="0" anchor="t">
            <a:normAutofit/>
          </a:bodyPr>
          <a:lstStyle/>
          <a:p>
            <a:pPr marL="0" indent="0">
              <a:lnSpc>
                <a:spcPct val="90000"/>
              </a:lnSpc>
              <a:buNone/>
            </a:pPr>
            <a:endParaRPr lang="en-US" sz="1700">
              <a:ea typeface="+mn-lt"/>
              <a:cs typeface="+mn-lt"/>
            </a:endParaRPr>
          </a:p>
          <a:p>
            <a:pPr>
              <a:lnSpc>
                <a:spcPct val="90000"/>
              </a:lnSpc>
            </a:pPr>
            <a:r>
              <a:rPr lang="en-US" sz="1700">
                <a:ea typeface="+mn-lt"/>
                <a:cs typeface="+mn-lt"/>
              </a:rPr>
              <a:t>We are using the following resources for creating our dataset.</a:t>
            </a:r>
            <a:endParaRPr lang="en-US" sz="1700">
              <a:cs typeface="Calibri"/>
            </a:endParaRPr>
          </a:p>
          <a:p>
            <a:pPr lvl="1">
              <a:lnSpc>
                <a:spcPct val="90000"/>
              </a:lnSpc>
            </a:pPr>
            <a:r>
              <a:rPr lang="en-US" sz="1500" err="1">
                <a:ea typeface="+mn-lt"/>
                <a:cs typeface="+mn-lt"/>
              </a:rPr>
              <a:t>OpenDataPhilly</a:t>
            </a:r>
            <a:endParaRPr lang="en-US" sz="1500"/>
          </a:p>
          <a:p>
            <a:pPr lvl="1">
              <a:lnSpc>
                <a:spcPct val="90000"/>
              </a:lnSpc>
            </a:pPr>
            <a:r>
              <a:rPr lang="en-US" sz="1500">
                <a:ea typeface="+mn-lt"/>
                <a:cs typeface="+mn-lt"/>
              </a:rPr>
              <a:t>Weather API </a:t>
            </a:r>
            <a:endParaRPr lang="en-US" sz="1500">
              <a:cs typeface="Calibri" panose="020F0502020204030204"/>
            </a:endParaRPr>
          </a:p>
          <a:p>
            <a:pPr lvl="1">
              <a:lnSpc>
                <a:spcPct val="90000"/>
              </a:lnSpc>
            </a:pPr>
            <a:r>
              <a:rPr lang="en-US" sz="1500">
                <a:ea typeface="+mn-lt"/>
                <a:cs typeface="+mn-lt"/>
              </a:rPr>
              <a:t>Holiday API</a:t>
            </a:r>
          </a:p>
          <a:p>
            <a:pPr lvl="1">
              <a:lnSpc>
                <a:spcPct val="90000"/>
              </a:lnSpc>
            </a:pPr>
            <a:r>
              <a:rPr lang="en-US" sz="1500">
                <a:ea typeface="+mn-lt"/>
                <a:cs typeface="+mn-lt"/>
              </a:rPr>
              <a:t>Twelve Data API – Stock market</a:t>
            </a:r>
          </a:p>
          <a:p>
            <a:pPr lvl="1">
              <a:lnSpc>
                <a:spcPct val="90000"/>
              </a:lnSpc>
              <a:buClr>
                <a:srgbClr val="8AD0D6"/>
              </a:buClr>
            </a:pPr>
            <a:r>
              <a:rPr lang="en-US" sz="1500">
                <a:cs typeface="Calibri"/>
              </a:rPr>
              <a:t>Twitter API</a:t>
            </a:r>
          </a:p>
          <a:p>
            <a:pPr lvl="1">
              <a:lnSpc>
                <a:spcPct val="90000"/>
              </a:lnSpc>
              <a:buClr>
                <a:srgbClr val="8AD0D6"/>
              </a:buClr>
            </a:pPr>
            <a:r>
              <a:rPr lang="en-US" sz="1500">
                <a:ea typeface="+mj-lt"/>
                <a:cs typeface="Calibri"/>
              </a:rPr>
              <a:t>True Crime Daily Website  - Web Scraping</a:t>
            </a:r>
          </a:p>
        </p:txBody>
      </p:sp>
      <p:pic>
        <p:nvPicPr>
          <p:cNvPr id="4" name="Picture 4" descr="A picture containing sky&#10;&#10;Description automatically generated">
            <a:extLst>
              <a:ext uri="{FF2B5EF4-FFF2-40B4-BE49-F238E27FC236}">
                <a16:creationId xmlns:a16="http://schemas.microsoft.com/office/drawing/2014/main" id="{F894C7AB-FEB6-E592-F868-055A37B90010}"/>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7969521" y="4085841"/>
            <a:ext cx="3168581" cy="2162557"/>
          </a:xfrm>
          <a:prstGeom prst="rect">
            <a:avLst/>
          </a:prstGeom>
          <a:effectLst/>
        </p:spPr>
      </p:pic>
    </p:spTree>
    <p:extLst>
      <p:ext uri="{BB962C8B-B14F-4D97-AF65-F5344CB8AC3E}">
        <p14:creationId xmlns:p14="http://schemas.microsoft.com/office/powerpoint/2010/main" val="3298431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0" name="Picture 43">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1" name="Picture 45">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72" name="Oval 47">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73" name="Picture 49">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74" name="Picture 51">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75" name="Rectangle 53">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6" name="Rectangle 55">
            <a:extLst>
              <a:ext uri="{FF2B5EF4-FFF2-40B4-BE49-F238E27FC236}">
                <a16:creationId xmlns:a16="http://schemas.microsoft.com/office/drawing/2014/main" id="{D67CA421-FA2B-47ED-A101-F8BBEBB29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0F59AD-1991-0C7B-52E1-EC709604F558}"/>
              </a:ext>
            </a:extLst>
          </p:cNvPr>
          <p:cNvSpPr>
            <a:spLocks noGrp="1"/>
          </p:cNvSpPr>
          <p:nvPr>
            <p:ph type="title"/>
          </p:nvPr>
        </p:nvSpPr>
        <p:spPr>
          <a:xfrm>
            <a:off x="8074887" y="1624892"/>
            <a:ext cx="3344020" cy="1658254"/>
          </a:xfrm>
        </p:spPr>
        <p:txBody>
          <a:bodyPr vert="horz" lIns="91440" tIns="45720" rIns="91440" bIns="45720" rtlCol="0" anchor="b">
            <a:normAutofit fontScale="90000"/>
          </a:bodyPr>
          <a:lstStyle/>
          <a:p>
            <a:r>
              <a:rPr lang="en-US" sz="5400" b="0" i="0" kern="1200">
                <a:solidFill>
                  <a:srgbClr val="EBEBEB"/>
                </a:solidFill>
                <a:latin typeface="+mj-lt"/>
                <a:ea typeface="+mj-ea"/>
                <a:cs typeface="+mj-cs"/>
              </a:rPr>
              <a:t>Raw Dataset</a:t>
            </a:r>
          </a:p>
        </p:txBody>
      </p:sp>
      <p:sp useBgFill="1">
        <p:nvSpPr>
          <p:cNvPr id="77" name="Rectangle 57">
            <a:extLst>
              <a:ext uri="{FF2B5EF4-FFF2-40B4-BE49-F238E27FC236}">
                <a16:creationId xmlns:a16="http://schemas.microsoft.com/office/drawing/2014/main" id="{12425D82-CD5E-45A4-9542-70951E59F2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6914" y="639905"/>
            <a:ext cx="6915664" cy="55781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59">
            <a:extLst>
              <a:ext uri="{FF2B5EF4-FFF2-40B4-BE49-F238E27FC236}">
                <a16:creationId xmlns:a16="http://schemas.microsoft.com/office/drawing/2014/main" id="{221DB897-A621-4D5F-AC81-91199AC437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Content Placeholder 4" descr="Table, Excel&#10;&#10;Description automatically generated">
            <a:extLst>
              <a:ext uri="{FF2B5EF4-FFF2-40B4-BE49-F238E27FC236}">
                <a16:creationId xmlns:a16="http://schemas.microsoft.com/office/drawing/2014/main" id="{0A153278-33B5-F554-6928-82CCE0A61DE5}"/>
              </a:ext>
            </a:extLst>
          </p:cNvPr>
          <p:cNvPicPr>
            <a:picLocks noGrp="1" noChangeAspect="1"/>
          </p:cNvPicPr>
          <p:nvPr>
            <p:ph idx="1"/>
          </p:nvPr>
        </p:nvPicPr>
        <p:blipFill rotWithShape="1">
          <a:blip r:embed="rId7"/>
          <a:srcRect l="21036" r="27842" b="1"/>
          <a:stretch/>
        </p:blipFill>
        <p:spPr>
          <a:xfrm>
            <a:off x="1054837" y="965141"/>
            <a:ext cx="6076694" cy="4932911"/>
          </a:xfrm>
          <a:prstGeom prst="rect">
            <a:avLst/>
          </a:prstGeom>
          <a:effectLst/>
        </p:spPr>
      </p:pic>
      <p:sp>
        <p:nvSpPr>
          <p:cNvPr id="3" name="TextBox 2">
            <a:extLst>
              <a:ext uri="{FF2B5EF4-FFF2-40B4-BE49-F238E27FC236}">
                <a16:creationId xmlns:a16="http://schemas.microsoft.com/office/drawing/2014/main" id="{378A9A95-C11E-8017-82B2-522129BF816E}"/>
              </a:ext>
            </a:extLst>
          </p:cNvPr>
          <p:cNvSpPr txBox="1"/>
          <p:nvPr/>
        </p:nvSpPr>
        <p:spPr>
          <a:xfrm>
            <a:off x="7852394" y="3947611"/>
            <a:ext cx="381128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2 million rows of data</a:t>
            </a:r>
          </a:p>
        </p:txBody>
      </p:sp>
    </p:spTree>
    <p:extLst>
      <p:ext uri="{BB962C8B-B14F-4D97-AF65-F5344CB8AC3E}">
        <p14:creationId xmlns:p14="http://schemas.microsoft.com/office/powerpoint/2010/main" val="945373969"/>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12C33B-C395-284A-8535-98395D1F6E71}"/>
              </a:ext>
            </a:extLst>
          </p:cNvPr>
          <p:cNvSpPr>
            <a:spLocks noGrp="1"/>
          </p:cNvSpPr>
          <p:nvPr>
            <p:ph type="title"/>
          </p:nvPr>
        </p:nvSpPr>
        <p:spPr>
          <a:xfrm>
            <a:off x="648931" y="629266"/>
            <a:ext cx="4166510" cy="1622321"/>
          </a:xfrm>
        </p:spPr>
        <p:txBody>
          <a:bodyPr vert="horz" lIns="91440" tIns="45720" rIns="91440" bIns="45720" rtlCol="0" anchor="t">
            <a:normAutofit/>
          </a:bodyPr>
          <a:lstStyle/>
          <a:p>
            <a:pPr>
              <a:lnSpc>
                <a:spcPct val="90000"/>
              </a:lnSpc>
            </a:pPr>
            <a:r>
              <a:rPr lang="en-US" sz="3600" b="0" i="0" kern="1200">
                <a:solidFill>
                  <a:srgbClr val="EBEBEB"/>
                </a:solidFill>
                <a:latin typeface="+mj-lt"/>
                <a:ea typeface="+mj-ea"/>
                <a:cs typeface="+mj-cs"/>
              </a:rPr>
              <a:t>Approach to Preprocessing Data</a:t>
            </a:r>
          </a:p>
        </p:txBody>
      </p:sp>
      <p:sp>
        <p:nvSpPr>
          <p:cNvPr id="25"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7" name="Freeform: Shape 26">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7" name="Picture 7" descr="Icon&#10;&#10;Description automatically generated">
            <a:extLst>
              <a:ext uri="{FF2B5EF4-FFF2-40B4-BE49-F238E27FC236}">
                <a16:creationId xmlns:a16="http://schemas.microsoft.com/office/drawing/2014/main" id="{EED79812-94AC-F418-33D4-3E4C144A07E0}"/>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093992" y="1841718"/>
            <a:ext cx="5449889" cy="3174560"/>
          </a:xfrm>
          <a:prstGeom prst="rect">
            <a:avLst/>
          </a:prstGeom>
          <a:effectLst/>
        </p:spPr>
      </p:pic>
      <p:sp>
        <p:nvSpPr>
          <p:cNvPr id="29" name="Rectangle 28">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id="{8AC93496-3FE3-BCF5-12FE-CEAE7C47E240}"/>
              </a:ext>
            </a:extLst>
          </p:cNvPr>
          <p:cNvSpPr txBox="1"/>
          <p:nvPr/>
        </p:nvSpPr>
        <p:spPr>
          <a:xfrm>
            <a:off x="648931" y="2438400"/>
            <a:ext cx="4166509" cy="3785419"/>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marL="285750" indent="-285750" defTabSz="457200">
              <a:spcBef>
                <a:spcPts val="1000"/>
              </a:spcBef>
              <a:buClr>
                <a:schemeClr val="bg2">
                  <a:lumMod val="40000"/>
                  <a:lumOff val="60000"/>
                </a:schemeClr>
              </a:buClr>
              <a:buSzPct val="80000"/>
              <a:buFont typeface="Wingdings 3" charset="2"/>
              <a:buChar char=""/>
            </a:pPr>
            <a:r>
              <a:rPr lang="en-US">
                <a:solidFill>
                  <a:srgbClr val="EBEBEB"/>
                </a:solidFill>
                <a:latin typeface="+mj-lt"/>
                <a:ea typeface="+mj-ea"/>
                <a:cs typeface="+mj-cs"/>
              </a:rPr>
              <a:t>Took only the column we needed from each data set</a:t>
            </a:r>
          </a:p>
          <a:p>
            <a:pPr marL="285750" indent="-285750" defTabSz="457200">
              <a:spcBef>
                <a:spcPts val="1000"/>
              </a:spcBef>
              <a:buClr>
                <a:schemeClr val="bg2">
                  <a:lumMod val="40000"/>
                  <a:lumOff val="60000"/>
                </a:schemeClr>
              </a:buClr>
              <a:buSzPct val="80000"/>
              <a:buFont typeface="Wingdings 3" charset="2"/>
              <a:buChar char=""/>
            </a:pPr>
            <a:r>
              <a:rPr lang="en-US">
                <a:solidFill>
                  <a:srgbClr val="EBEBEB"/>
                </a:solidFill>
                <a:latin typeface="+mj-lt"/>
                <a:ea typeface="+mj-ea"/>
                <a:cs typeface="+mj-cs"/>
              </a:rPr>
              <a:t>Making sure that the datasets had common key columns so that we could join the data sets with appropriate columns</a:t>
            </a:r>
          </a:p>
          <a:p>
            <a:pPr marL="285750" indent="-285750" defTabSz="457200">
              <a:spcBef>
                <a:spcPts val="1000"/>
              </a:spcBef>
              <a:buClr>
                <a:schemeClr val="bg2">
                  <a:lumMod val="40000"/>
                  <a:lumOff val="60000"/>
                </a:schemeClr>
              </a:buClr>
              <a:buSzPct val="80000"/>
              <a:buFont typeface="Wingdings 3" charset="2"/>
              <a:buChar char=""/>
            </a:pPr>
            <a:r>
              <a:rPr lang="en-US">
                <a:solidFill>
                  <a:srgbClr val="EBEBEB"/>
                </a:solidFill>
                <a:latin typeface="+mj-lt"/>
                <a:ea typeface="+mj-ea"/>
                <a:cs typeface="+mj-cs"/>
              </a:rPr>
              <a:t>Cleaned the data sets</a:t>
            </a:r>
          </a:p>
          <a:p>
            <a:pPr marL="285750" indent="-285750" defTabSz="457200">
              <a:spcBef>
                <a:spcPts val="1000"/>
              </a:spcBef>
              <a:buClr>
                <a:schemeClr val="bg2">
                  <a:lumMod val="40000"/>
                  <a:lumOff val="60000"/>
                </a:schemeClr>
              </a:buClr>
              <a:buSzPct val="80000"/>
              <a:buFont typeface="Wingdings 3" charset="2"/>
              <a:buChar char=""/>
            </a:pPr>
            <a:r>
              <a:rPr lang="en-US">
                <a:solidFill>
                  <a:srgbClr val="EBEBEB"/>
                </a:solidFill>
                <a:latin typeface="+mj-lt"/>
                <a:ea typeface="+mj-ea"/>
                <a:cs typeface="+mj-cs"/>
              </a:rPr>
              <a:t>Removed the null rows</a:t>
            </a:r>
          </a:p>
        </p:txBody>
      </p:sp>
    </p:spTree>
    <p:extLst>
      <p:ext uri="{BB962C8B-B14F-4D97-AF65-F5344CB8AC3E}">
        <p14:creationId xmlns:p14="http://schemas.microsoft.com/office/powerpoint/2010/main" val="1612097646"/>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20" name="Picture 22">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5" name="Picture 24">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22" name="Oval 26">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29" name="Picture 28">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1" name="Picture 30">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3" name="Rectangle 32">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extBox 1">
            <a:extLst>
              <a:ext uri="{FF2B5EF4-FFF2-40B4-BE49-F238E27FC236}">
                <a16:creationId xmlns:a16="http://schemas.microsoft.com/office/drawing/2014/main" id="{88952540-7CD9-0A45-71F1-920686CDD90F}"/>
              </a:ext>
            </a:extLst>
          </p:cNvPr>
          <p:cNvSpPr txBox="1"/>
          <p:nvPr/>
        </p:nvSpPr>
        <p:spPr>
          <a:xfrm>
            <a:off x="8201837" y="1454963"/>
            <a:ext cx="3901905" cy="3453063"/>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defTabSz="457200">
              <a:spcBef>
                <a:spcPct val="0"/>
              </a:spcBef>
              <a:spcAft>
                <a:spcPts val="600"/>
              </a:spcAft>
            </a:pPr>
            <a:r>
              <a:rPr lang="en-US" sz="6000">
                <a:solidFill>
                  <a:schemeClr val="tx2"/>
                </a:solidFill>
                <a:latin typeface="+mj-lt"/>
                <a:ea typeface="+mj-ea"/>
                <a:cs typeface="+mj-cs"/>
              </a:rPr>
              <a:t>Cleaned Crime Dataset</a:t>
            </a:r>
          </a:p>
        </p:txBody>
      </p:sp>
      <p:pic>
        <p:nvPicPr>
          <p:cNvPr id="3" name="Picture 4" descr="Graphical user interface, application, table, Excel&#10;&#10;Description automatically generated">
            <a:extLst>
              <a:ext uri="{FF2B5EF4-FFF2-40B4-BE49-F238E27FC236}">
                <a16:creationId xmlns:a16="http://schemas.microsoft.com/office/drawing/2014/main" id="{37888237-C1D2-A116-5E5E-D75111DE31DB}"/>
              </a:ext>
            </a:extLst>
          </p:cNvPr>
          <p:cNvPicPr>
            <a:picLocks noChangeAspect="1"/>
          </p:cNvPicPr>
          <p:nvPr/>
        </p:nvPicPr>
        <p:blipFill>
          <a:blip r:embed="rId8"/>
          <a:stretch>
            <a:fillRect/>
          </a:stretch>
        </p:blipFill>
        <p:spPr>
          <a:xfrm>
            <a:off x="428726" y="1070031"/>
            <a:ext cx="7635540" cy="5416221"/>
          </a:xfrm>
          <a:prstGeom prst="rect">
            <a:avLst/>
          </a:prstGeom>
        </p:spPr>
      </p:pic>
      <p:sp>
        <p:nvSpPr>
          <p:cNvPr id="4" name="TextBox 3">
            <a:extLst>
              <a:ext uri="{FF2B5EF4-FFF2-40B4-BE49-F238E27FC236}">
                <a16:creationId xmlns:a16="http://schemas.microsoft.com/office/drawing/2014/main" id="{D963B0A5-E5BF-A984-E851-93C04A3045A8}"/>
              </a:ext>
            </a:extLst>
          </p:cNvPr>
          <p:cNvSpPr txBox="1"/>
          <p:nvPr/>
        </p:nvSpPr>
        <p:spPr>
          <a:xfrm>
            <a:off x="8442959" y="5069840"/>
            <a:ext cx="344424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300,000 rows of data</a:t>
            </a:r>
          </a:p>
        </p:txBody>
      </p:sp>
    </p:spTree>
    <p:extLst>
      <p:ext uri="{BB962C8B-B14F-4D97-AF65-F5344CB8AC3E}">
        <p14:creationId xmlns:p14="http://schemas.microsoft.com/office/powerpoint/2010/main" val="3007096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45564-C021-E93B-DBE0-44DAB0234A60}"/>
              </a:ext>
            </a:extLst>
          </p:cNvPr>
          <p:cNvSpPr>
            <a:spLocks noGrp="1"/>
          </p:cNvSpPr>
          <p:nvPr>
            <p:ph type="title"/>
          </p:nvPr>
        </p:nvSpPr>
        <p:spPr>
          <a:xfrm>
            <a:off x="646111" y="452718"/>
            <a:ext cx="9404723" cy="696404"/>
          </a:xfrm>
        </p:spPr>
        <p:txBody>
          <a:bodyPr/>
          <a:lstStyle/>
          <a:p>
            <a:r>
              <a:rPr lang="en-GB"/>
              <a:t>WEATHER RESPONSE</a:t>
            </a:r>
          </a:p>
        </p:txBody>
      </p:sp>
      <p:pic>
        <p:nvPicPr>
          <p:cNvPr id="4" name="Picture 4" descr="Text&#10;&#10;Description automatically generated">
            <a:extLst>
              <a:ext uri="{FF2B5EF4-FFF2-40B4-BE49-F238E27FC236}">
                <a16:creationId xmlns:a16="http://schemas.microsoft.com/office/drawing/2014/main" id="{5E9C6873-10AC-7588-1268-00D51E6D71AA}"/>
              </a:ext>
            </a:extLst>
          </p:cNvPr>
          <p:cNvPicPr>
            <a:picLocks noChangeAspect="1"/>
          </p:cNvPicPr>
          <p:nvPr/>
        </p:nvPicPr>
        <p:blipFill rotWithShape="1">
          <a:blip r:embed="rId3"/>
          <a:srcRect l="22304" r="20975" b="436"/>
          <a:stretch/>
        </p:blipFill>
        <p:spPr>
          <a:xfrm>
            <a:off x="710485" y="1393021"/>
            <a:ext cx="4124884" cy="4898391"/>
          </a:xfrm>
          <a:prstGeom prst="rect">
            <a:avLst/>
          </a:prstGeom>
        </p:spPr>
      </p:pic>
      <p:pic>
        <p:nvPicPr>
          <p:cNvPr id="5" name="Picture 5" descr="Text&#10;&#10;Description automatically generated">
            <a:extLst>
              <a:ext uri="{FF2B5EF4-FFF2-40B4-BE49-F238E27FC236}">
                <a16:creationId xmlns:a16="http://schemas.microsoft.com/office/drawing/2014/main" id="{E61B3450-B0ED-5429-D42A-DEECCC567DC7}"/>
              </a:ext>
            </a:extLst>
          </p:cNvPr>
          <p:cNvPicPr>
            <a:picLocks noChangeAspect="1"/>
          </p:cNvPicPr>
          <p:nvPr/>
        </p:nvPicPr>
        <p:blipFill>
          <a:blip r:embed="rId4"/>
          <a:stretch>
            <a:fillRect/>
          </a:stretch>
        </p:blipFill>
        <p:spPr>
          <a:xfrm>
            <a:off x="5346879" y="1395907"/>
            <a:ext cx="6327819" cy="3883735"/>
          </a:xfrm>
          <a:prstGeom prst="rect">
            <a:avLst/>
          </a:prstGeom>
        </p:spPr>
      </p:pic>
    </p:spTree>
    <p:extLst>
      <p:ext uri="{BB962C8B-B14F-4D97-AF65-F5344CB8AC3E}">
        <p14:creationId xmlns:p14="http://schemas.microsoft.com/office/powerpoint/2010/main" val="154507090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26</Slides>
  <Notes>24</Notes>
  <HiddenSlides>0</HiddenSlide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Ion</vt:lpstr>
      <vt:lpstr>Crime and Environmental Factors </vt:lpstr>
      <vt:lpstr>Introduction and Purpose of Dataset</vt:lpstr>
      <vt:lpstr>Understanding the need...</vt:lpstr>
      <vt:lpstr>Introduction and Purpose of Dataset</vt:lpstr>
      <vt:lpstr>Source of Data</vt:lpstr>
      <vt:lpstr>Raw Dataset</vt:lpstr>
      <vt:lpstr>Approach to Preprocessing Data</vt:lpstr>
      <vt:lpstr>PowerPoint Presentation</vt:lpstr>
      <vt:lpstr>WEATHER RESPONSE</vt:lpstr>
      <vt:lpstr>PowerPoint Presentation</vt:lpstr>
      <vt:lpstr>STOCK DATA API </vt:lpstr>
      <vt:lpstr>Stock Data</vt:lpstr>
      <vt:lpstr>Holiday Data</vt:lpstr>
      <vt:lpstr>FINAL DATASET</vt:lpstr>
      <vt:lpstr>FINAL DATASET</vt:lpstr>
      <vt:lpstr>Tweet API Data</vt:lpstr>
      <vt:lpstr>True Crime Website</vt:lpstr>
      <vt:lpstr>Blog pages</vt:lpstr>
      <vt:lpstr>True Crime Daily - Web scraping</vt:lpstr>
      <vt:lpstr>Approach to Acquiring the Data</vt:lpstr>
      <vt:lpstr>Potential Users and Applications</vt:lpstr>
      <vt:lpstr>Discussion of Access Rights</vt:lpstr>
      <vt:lpstr>Issues and Limitations</vt:lpstr>
      <vt:lpstr>Team and Contributions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MacLellan,Christopher</dc:creator>
  <cp:revision>80</cp:revision>
  <dcterms:created xsi:type="dcterms:W3CDTF">2020-11-27T17:46:31Z</dcterms:created>
  <dcterms:modified xsi:type="dcterms:W3CDTF">2022-11-28T22:22:33Z</dcterms:modified>
</cp:coreProperties>
</file>

<file path=docProps/thumbnail.jpeg>
</file>